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85" r:id="rId1"/>
  </p:sldMasterIdLst>
  <p:notesMasterIdLst>
    <p:notesMasterId r:id="rId41"/>
  </p:notesMasterIdLst>
  <p:sldIdLst>
    <p:sldId id="354" r:id="rId2"/>
    <p:sldId id="453" r:id="rId3"/>
    <p:sldId id="410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455" r:id="rId12"/>
    <p:sldId id="364" r:id="rId13"/>
    <p:sldId id="456" r:id="rId14"/>
    <p:sldId id="365" r:id="rId15"/>
    <p:sldId id="366" r:id="rId16"/>
    <p:sldId id="412" r:id="rId17"/>
    <p:sldId id="454" r:id="rId18"/>
    <p:sldId id="367" r:id="rId19"/>
    <p:sldId id="368" r:id="rId20"/>
    <p:sldId id="413" r:id="rId21"/>
    <p:sldId id="369" r:id="rId22"/>
    <p:sldId id="370" r:id="rId23"/>
    <p:sldId id="371" r:id="rId24"/>
    <p:sldId id="414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6" r:id="rId33"/>
    <p:sldId id="427" r:id="rId34"/>
    <p:sldId id="428" r:id="rId35"/>
    <p:sldId id="429" r:id="rId36"/>
    <p:sldId id="431" r:id="rId37"/>
    <p:sldId id="452" r:id="rId38"/>
    <p:sldId id="457" r:id="rId39"/>
    <p:sldId id="458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A1E"/>
    <a:srgbClr val="AF5D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6" autoAdjust="0"/>
    <p:restoredTop sz="82373" autoAdjust="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36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3ECEC9-324F-4AA4-BA97-2E48654499E1}" type="datetimeFigureOut">
              <a:rPr lang="ar-IQ" smtClean="0"/>
              <a:pPr/>
              <a:t>01/12/1443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CE5682-4056-48E9-BFF5-7FB29AB2706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699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E5682-4056-48E9-BFF5-7FB29AB2706C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569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IQ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A1DA6-D16E-4EA0-BB6F-9DFC37CF1CE2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E5682-4056-48E9-BFF5-7FB29AB2706C}" type="slidenum">
              <a:rPr lang="ar-IQ" smtClean="0"/>
              <a:pPr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221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2C7D-9DA9-4086-A401-C72C75443701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85B-67A3-47FD-800B-8F653FBE3929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06F-0FD5-4A4F-B1BA-B04F82A5546B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BA20-52C4-4D55-A897-C0D13623C681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F0FA-3860-4384-977B-8EE28C057E54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AA9-1DC3-413F-9CFB-AA1EABE33876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C28A-48BE-4381-8907-D93D35AF959F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7A9A-03C0-4F59-A934-7BC17E631348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41E-9E88-4476-9C85-ED4671C6CEB6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A9D8-905F-4135-A8E5-A06422777BFC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0B33-E586-48E9-91AE-D51CEB753393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635F-4F8C-4A13-87F2-7AD9D1664469}" type="datetime8">
              <a:rPr lang="ar-IQ" smtClean="0"/>
              <a:pPr/>
              <a:t>30 حزيران،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531A-CEEE-43EB-B23D-E84F3D0DCD2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audio" Target="../media/audio2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3288" y="2348880"/>
            <a:ext cx="8229600" cy="1347062"/>
          </a:xfrm>
        </p:spPr>
        <p:txBody>
          <a:bodyPr>
            <a:noAutofit/>
          </a:bodyPr>
          <a:lstStyle/>
          <a:p>
            <a:pPr rtl="0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pinal cord reflexes</a:t>
            </a:r>
            <a:endParaRPr lang="ar-IQ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1</a:t>
            </a:fld>
            <a:endParaRPr lang="ar-IQ" dirty="0"/>
          </a:p>
        </p:txBody>
      </p:sp>
      <p:pic>
        <p:nvPicPr>
          <p:cNvPr id="5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P\Desktop\fifth_copy_40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82563"/>
            <a:ext cx="1557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331640" y="4520339"/>
            <a:ext cx="6065837" cy="183673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Massara Ghassan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Abdulkareem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 Department</a:t>
            </a:r>
          </a:p>
          <a:p>
            <a:pPr>
              <a:lnSpc>
                <a:spcPct val="150000"/>
              </a:lnSpc>
              <a:defRPr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Medicine\ University of 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AU" kern="10" dirty="0" smtClean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Components of Stretch reflex </a:t>
            </a:r>
            <a:br>
              <a:rPr lang="en-US" sz="3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endParaRPr lang="ar-IQ" sz="3200" dirty="0"/>
          </a:p>
        </p:txBody>
      </p:sp>
      <p:sp>
        <p:nvSpPr>
          <p:cNvPr id="4" name="دائري 3"/>
          <p:cNvSpPr/>
          <p:nvPr/>
        </p:nvSpPr>
        <p:spPr>
          <a:xfrm rot="18815978">
            <a:off x="527926" y="594065"/>
            <a:ext cx="1256308" cy="1404670"/>
          </a:xfrm>
          <a:prstGeom prst="p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596" y="1214422"/>
            <a:ext cx="142876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/>
              <a:t>receptor</a:t>
            </a:r>
            <a:endParaRPr lang="ar-IQ" sz="26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357158" y="2000240"/>
            <a:ext cx="1643074" cy="9286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شكل بيضاوي 6"/>
          <p:cNvSpPr/>
          <p:nvPr/>
        </p:nvSpPr>
        <p:spPr>
          <a:xfrm>
            <a:off x="500034" y="3000372"/>
            <a:ext cx="1428760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انفجار 2 10"/>
          <p:cNvSpPr/>
          <p:nvPr/>
        </p:nvSpPr>
        <p:spPr>
          <a:xfrm>
            <a:off x="428596" y="5072074"/>
            <a:ext cx="1643074" cy="1785926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مربع نص 12"/>
          <p:cNvSpPr txBox="1"/>
          <p:nvPr/>
        </p:nvSpPr>
        <p:spPr>
          <a:xfrm>
            <a:off x="357158" y="2214554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afferent</a:t>
            </a:r>
            <a:endParaRPr lang="ar-IQ" sz="32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28596" y="3214686"/>
            <a:ext cx="15716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Integrating center</a:t>
            </a:r>
            <a:endParaRPr lang="ar-IQ" sz="2400" dirty="0"/>
          </a:p>
        </p:txBody>
      </p:sp>
      <p:sp>
        <p:nvSpPr>
          <p:cNvPr id="16" name="مربع نص 15"/>
          <p:cNvSpPr txBox="1"/>
          <p:nvPr/>
        </p:nvSpPr>
        <p:spPr>
          <a:xfrm rot="18776709">
            <a:off x="463860" y="5725942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err="1" smtClean="0"/>
              <a:t>effector</a:t>
            </a:r>
            <a:endParaRPr lang="ar-IQ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14282" y="4357694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efferent</a:t>
            </a:r>
            <a:endParaRPr lang="ar-IQ" sz="3200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285720" y="4143380"/>
            <a:ext cx="1643074" cy="9286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0" name="مربع نص 19"/>
          <p:cNvSpPr txBox="1"/>
          <p:nvPr/>
        </p:nvSpPr>
        <p:spPr>
          <a:xfrm>
            <a:off x="3357554" y="1071546"/>
            <a:ext cx="5286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IQ" sz="2800" b="1" dirty="0" smtClean="0">
                <a:latin typeface="+mj-lt"/>
                <a:cs typeface="+mj-cs"/>
              </a:rPr>
              <a:t> </a:t>
            </a:r>
            <a:r>
              <a:rPr lang="en-US" sz="2800" b="1" dirty="0" smtClean="0">
                <a:latin typeface="+mj-lt"/>
                <a:cs typeface="+mj-cs"/>
              </a:rPr>
              <a:t>muscle spindle (</a:t>
            </a:r>
            <a:r>
              <a:rPr lang="en-US" sz="2800" b="1" dirty="0" err="1" smtClean="0">
                <a:latin typeface="+mj-lt"/>
                <a:cs typeface="+mj-cs"/>
              </a:rPr>
              <a:t>intrafusal</a:t>
            </a:r>
            <a:r>
              <a:rPr lang="en-US" sz="2800" b="1" dirty="0" smtClean="0">
                <a:latin typeface="+mj-lt"/>
                <a:cs typeface="+mj-cs"/>
              </a:rPr>
              <a:t> fibers)</a:t>
            </a:r>
            <a:endParaRPr lang="ar-IQ" sz="2800" dirty="0">
              <a:latin typeface="+mj-lt"/>
              <a:cs typeface="+mj-cs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429124" y="3286124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 smtClean="0">
                <a:cs typeface="Arial" charset="0"/>
              </a:rPr>
              <a:t>Spinal cord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3929058" y="1857364"/>
            <a:ext cx="469442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 err="1" smtClean="0">
                <a:latin typeface="+mj-lt"/>
                <a:cs typeface="Arial" charset="0"/>
              </a:rPr>
              <a:t>Annulospiral</a:t>
            </a:r>
            <a:r>
              <a:rPr lang="en-GB" sz="28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sz="2800" b="1" u="sng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GB" sz="28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fibres)</a:t>
            </a:r>
            <a:r>
              <a:rPr lang="en-US" sz="2800" b="1" dirty="0" smtClean="0">
                <a:latin typeface="+mj-lt"/>
                <a:cs typeface="Arial" charset="0"/>
              </a:rPr>
              <a:t> +</a:t>
            </a:r>
          </a:p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 smtClean="0">
                <a:latin typeface="+mj-lt"/>
                <a:cs typeface="Arial" charset="0"/>
              </a:rPr>
              <a:t>flower spray endings (</a:t>
            </a:r>
            <a:r>
              <a:rPr lang="en-GB" sz="28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fibres)</a:t>
            </a:r>
            <a:endParaRPr lang="en-US" sz="2800" b="1" dirty="0" smtClean="0">
              <a:latin typeface="+mj-lt"/>
              <a:cs typeface="Arial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643306" y="428625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cs typeface="Arial" charset="0"/>
              </a:rPr>
              <a:t>motor nerve (alpha fibers)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4572000" y="557214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 smtClean="0">
                <a:cs typeface="Arial" charset="0"/>
              </a:rPr>
              <a:t>Muscle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extrafusal</a:t>
            </a:r>
            <a:r>
              <a:rPr lang="en-US" sz="2800" b="1" dirty="0" smtClean="0"/>
              <a:t> fibers)</a:t>
            </a:r>
            <a:endParaRPr lang="en-US" sz="2800" b="1" dirty="0">
              <a:cs typeface="Arial" charset="0"/>
            </a:endParaRPr>
          </a:p>
        </p:txBody>
      </p:sp>
      <p:sp>
        <p:nvSpPr>
          <p:cNvPr id="25" name="عنصر نائب لرقم الشريحة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10</a:t>
            </a:fld>
            <a:endParaRPr lang="ar-IQ"/>
          </a:p>
        </p:txBody>
      </p:sp>
      <p:sp>
        <p:nvSpPr>
          <p:cNvPr id="2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9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Footer Placeholder 8"/>
          <p:cNvSpPr>
            <a:spLocks noGrp="1"/>
          </p:cNvSpPr>
          <p:nvPr/>
        </p:nvSpPr>
        <p:spPr bwMode="auto">
          <a:xfrm>
            <a:off x="1483822" y="6424612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6" grpId="0" animBg="1"/>
      <p:bldP spid="7" grpId="0" animBg="1"/>
      <p:bldP spid="11" grpId="0" animBg="1"/>
      <p:bldP spid="11" grpId="1" animBg="1"/>
      <p:bldP spid="11" grpId="2" animBg="1"/>
      <p:bldP spid="13" grpId="0" build="allAtOnce"/>
      <p:bldP spid="14" grpId="0" build="allAtOnce"/>
      <p:bldP spid="16" grpId="0" build="allAtOnce"/>
      <p:bldP spid="18" grpId="0" build="allAtOnce"/>
      <p:bldP spid="19" grpId="0" animBg="1"/>
      <p:bldP spid="20" grpId="0" build="allAtOnce"/>
      <p:bldP spid="21" grpId="0" build="allAtOnce"/>
      <p:bldP spid="22" grpId="0" build="allAtOnce"/>
      <p:bldP spid="23" grpId="0" build="p"/>
      <p:bldP spid="2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11</a:t>
            </a:fld>
            <a:endParaRPr lang="ar-IQ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6225480" cy="4731047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10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1085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06418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0" u="sng" dirty="0" smtClean="0">
                <a:solidFill>
                  <a:srgbClr val="3333FF"/>
                </a:solidFill>
              </a:rPr>
              <a:t>Stretch reflex receptor ( </a:t>
            </a:r>
            <a:r>
              <a:rPr lang="en-US" sz="3600" u="sng" dirty="0" smtClean="0">
                <a:solidFill>
                  <a:srgbClr val="3333FF"/>
                </a:solidFill>
              </a:rPr>
              <a:t>Muscle Spindle)</a:t>
            </a:r>
            <a:r>
              <a:rPr lang="en-US" sz="4000" b="0" u="sng" dirty="0" smtClean="0">
                <a:solidFill>
                  <a:srgbClr val="FF66CC"/>
                </a:solidFill>
              </a:rPr>
              <a:t> </a:t>
            </a:r>
            <a:br>
              <a:rPr lang="en-US" sz="4000" b="0" u="sng" dirty="0" smtClean="0">
                <a:solidFill>
                  <a:srgbClr val="FF66CC"/>
                </a:solidFill>
              </a:rPr>
            </a:br>
            <a:endParaRPr lang="en-US" sz="2800" b="0" u="sng" dirty="0" smtClean="0">
              <a:solidFill>
                <a:srgbClr val="FF66CC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49418"/>
            <a:ext cx="8229600" cy="4155846"/>
          </a:xfrm>
        </p:spPr>
        <p:txBody>
          <a:bodyPr>
            <a:normAutofit/>
          </a:bodyPr>
          <a:lstStyle/>
          <a:p>
            <a:pPr marL="0" indent="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+mj-cs"/>
              </a:rPr>
              <a:t>Muscle spindle consists of 3-12 small muscle fibres (</a:t>
            </a:r>
            <a:r>
              <a:rPr lang="en-GB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intrafusal</a:t>
            </a:r>
            <a:r>
              <a:rPr lang="en-GB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fibres</a:t>
            </a:r>
            <a:r>
              <a:rPr lang="en-GB" u="sng" dirty="0" smtClean="0">
                <a:cs typeface="+mj-cs"/>
              </a:rPr>
              <a:t>)</a:t>
            </a:r>
            <a:r>
              <a:rPr lang="en-GB" dirty="0" smtClean="0">
                <a:cs typeface="+mj-cs"/>
              </a:rPr>
              <a:t>within connective tissue capsule.</a:t>
            </a:r>
            <a:endParaRPr lang="ar-IQ" u="sng" dirty="0" smtClean="0">
              <a:cs typeface="+mj-cs"/>
            </a:endParaRPr>
          </a:p>
          <a:p>
            <a:pPr marL="0" indent="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u="sng" dirty="0" smtClean="0">
              <a:cs typeface="+mj-cs"/>
            </a:endParaRPr>
          </a:p>
          <a:p>
            <a:pPr marL="0" indent="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+mj-cs"/>
              </a:rPr>
              <a:t>parallel to </a:t>
            </a:r>
            <a:r>
              <a:rPr lang="en-GB" dirty="0" err="1" smtClean="0">
                <a:cs typeface="+mj-cs"/>
              </a:rPr>
              <a:t>extrafusal</a:t>
            </a:r>
            <a:r>
              <a:rPr lang="en-GB" dirty="0" smtClean="0">
                <a:cs typeface="+mj-cs"/>
              </a:rPr>
              <a:t> fibres &amp; attached to it or to tendons</a:t>
            </a:r>
            <a:r>
              <a:rPr lang="en-US" dirty="0" smtClean="0">
                <a:cs typeface="+mj-cs"/>
              </a:rPr>
              <a:t>.</a:t>
            </a:r>
            <a:endParaRPr lang="en-GB" dirty="0" smtClean="0">
              <a:cs typeface="+mj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7300A-8591-4FA5-A74F-AA9D48876A5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1291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13</a:t>
            </a:fld>
            <a:endParaRPr lang="ar-IQ"/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842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3333FF"/>
                </a:solidFill>
              </a:rPr>
              <a:t>Each </a:t>
            </a:r>
            <a:r>
              <a:rPr lang="en-GB" u="sng" dirty="0" err="1" smtClean="0">
                <a:solidFill>
                  <a:srgbClr val="3333FF"/>
                </a:solidFill>
              </a:rPr>
              <a:t>intrafusal</a:t>
            </a:r>
            <a:r>
              <a:rPr lang="en-GB" u="sng" dirty="0" smtClean="0">
                <a:solidFill>
                  <a:srgbClr val="3333FF"/>
                </a:solidFill>
              </a:rPr>
              <a:t> </a:t>
            </a:r>
            <a:r>
              <a:rPr lang="en-GB" u="sng" dirty="0" err="1" smtClean="0">
                <a:solidFill>
                  <a:srgbClr val="3333FF"/>
                </a:solidFill>
              </a:rPr>
              <a:t>fiber</a:t>
            </a:r>
            <a:r>
              <a:rPr lang="en-GB" u="sng" dirty="0" smtClean="0">
                <a:solidFill>
                  <a:srgbClr val="3333FF"/>
                </a:solidFill>
              </a:rPr>
              <a:t> has:</a:t>
            </a:r>
            <a:br>
              <a:rPr lang="en-GB" u="sng" dirty="0" smtClean="0">
                <a:solidFill>
                  <a:srgbClr val="3333FF"/>
                </a:solidFill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GB" b="1" dirty="0" smtClean="0"/>
              <a:t>-</a:t>
            </a:r>
            <a:r>
              <a:rPr lang="en-GB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</a:t>
            </a:r>
            <a:r>
              <a:rPr lang="en-US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part 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GB" b="1" dirty="0" smtClean="0"/>
              <a:t>non-contractile area (</a:t>
            </a:r>
            <a:r>
              <a:rPr lang="en-GB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receptor</a:t>
            </a:r>
            <a:r>
              <a:rPr lang="en-GB" b="1" dirty="0" smtClean="0"/>
              <a:t>)</a:t>
            </a:r>
          </a:p>
          <a:p>
            <a:pPr marL="457200" lvl="1" indent="0" algn="l" eaLnBrk="1" hangingPunct="1">
              <a:lnSpc>
                <a:spcPct val="90000"/>
              </a:lnSpc>
              <a:buNone/>
              <a:defRPr/>
            </a:pPr>
            <a:endParaRPr lang="ar-IQ" b="1" dirty="0" smtClean="0"/>
          </a:p>
          <a:p>
            <a:pPr marL="457200" lvl="1" indent="0" algn="l" eaLnBrk="1" hangingPunct="1">
              <a:lnSpc>
                <a:spcPct val="90000"/>
              </a:lnSpc>
              <a:buNone/>
              <a:defRPr/>
            </a:pPr>
            <a:r>
              <a:rPr lang="en-GB" b="1" dirty="0" smtClean="0"/>
              <a:t> </a:t>
            </a:r>
            <a:endParaRPr lang="ar-IQ" dirty="0"/>
          </a:p>
        </p:txBody>
      </p:sp>
      <p:sp>
        <p:nvSpPr>
          <p:cNvPr id="9" name="مستطيل 8"/>
          <p:cNvSpPr/>
          <p:nvPr/>
        </p:nvSpPr>
        <p:spPr>
          <a:xfrm>
            <a:off x="450042" y="3857629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r>
              <a:rPr lang="en-GB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Peripheral contractile part </a:t>
            </a:r>
          </a:p>
          <a:p>
            <a:pPr lvl="1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on sides of central zone has </a:t>
            </a:r>
            <a:r>
              <a:rPr lang="en-GB" sz="2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actin</a:t>
            </a:r>
            <a:r>
              <a:rPr lang="en-GB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&amp; myosin. 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7300A-8591-4FA5-A74F-AA9D48876A5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8126073" cy="1357322"/>
          </a:xfrm>
          <a:prstGeom prst="rect">
            <a:avLst/>
          </a:prstGeom>
        </p:spPr>
      </p:pic>
      <p:pic>
        <p:nvPicPr>
          <p:cNvPr id="7" name="صورة 6" descr="2.png"/>
          <p:cNvPicPr>
            <a:picLocks noChangeAspect="1"/>
          </p:cNvPicPr>
          <p:nvPr/>
        </p:nvPicPr>
        <p:blipFill>
          <a:blip r:embed="rId3" cstate="print"/>
          <a:srcRect b="34427"/>
          <a:stretch>
            <a:fillRect/>
          </a:stretch>
        </p:blipFill>
        <p:spPr>
          <a:xfrm>
            <a:off x="500036" y="2814675"/>
            <a:ext cx="6429418" cy="1543019"/>
          </a:xfrm>
          <a:prstGeom prst="rect">
            <a:avLst/>
          </a:prstGeom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52"/>
            <a:ext cx="8229600" cy="1643073"/>
          </a:xfrm>
        </p:spPr>
        <p:txBody>
          <a:bodyPr/>
          <a:lstStyle/>
          <a:p>
            <a:pPr marL="0" indent="0" algn="l" eaLnBrk="1" hangingPunct="1">
              <a:buFont typeface="Wingdings" pitchFamily="2" charset="2"/>
              <a:buNone/>
              <a:defRPr/>
            </a:pPr>
            <a:r>
              <a:rPr lang="en-GB" sz="2800" b="1" u="sng" dirty="0" smtClean="0"/>
              <a:t>Two types of </a:t>
            </a:r>
            <a:r>
              <a:rPr lang="en-GB" sz="2800" b="1" u="sng" dirty="0" err="1" smtClean="0"/>
              <a:t>intrafusal</a:t>
            </a:r>
            <a:r>
              <a:rPr lang="en-GB" sz="2800" b="1" u="sng" dirty="0" smtClean="0"/>
              <a:t> fibres:</a:t>
            </a:r>
          </a:p>
          <a:p>
            <a:pPr marL="457200" lvl="1" indent="0" algn="l" eaLnBrk="1" hangingPunct="1">
              <a:buFont typeface="Wingdings" pitchFamily="2" charset="2"/>
              <a:buNone/>
              <a:defRPr/>
            </a:pPr>
            <a:r>
              <a:rPr lang="en-GB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1-Nuclear bag fibres </a:t>
            </a:r>
            <a:r>
              <a:rPr lang="en-GB" b="1" dirty="0" smtClean="0"/>
              <a:t>:</a:t>
            </a:r>
          </a:p>
          <a:p>
            <a:pPr marL="457200" lvl="1" indent="0" algn="l" rtl="0" eaLnBrk="1" hangingPunct="1">
              <a:buFontTx/>
              <a:buChar char="-"/>
              <a:defRPr/>
            </a:pPr>
            <a:r>
              <a:rPr lang="en-GB" b="1" dirty="0" smtClean="0"/>
              <a:t>central area is dilated with group of nuclei</a:t>
            </a:r>
          </a:p>
          <a:p>
            <a:pPr marL="457200" lvl="1" indent="0" algn="l" rtl="0" eaLnBrk="1" hangingPunct="1">
              <a:buFontTx/>
              <a:buChar char="-"/>
              <a:defRPr/>
            </a:pPr>
            <a:endParaRPr lang="en-GB" b="1" dirty="0" smtClean="0"/>
          </a:p>
          <a:p>
            <a:pPr marL="457200" lvl="1" indent="0" algn="l" rtl="0" eaLnBrk="1" hangingPunct="1">
              <a:buFontTx/>
              <a:buChar char="-"/>
              <a:defRPr/>
            </a:pPr>
            <a:endParaRPr lang="en-GB" b="1" dirty="0" smtClean="0"/>
          </a:p>
          <a:p>
            <a:pPr marL="457200" lvl="1" indent="0" algn="l" rtl="0" eaLnBrk="1" hangingPunct="1">
              <a:buFont typeface="Wingdings" pitchFamily="2" charset="2"/>
              <a:buNone/>
              <a:defRPr/>
            </a:pPr>
            <a:endParaRPr lang="en-GB" b="1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285720" y="4643446"/>
            <a:ext cx="85725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r>
              <a:rPr lang="en-GB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2-Nuclear chain fibres</a:t>
            </a:r>
            <a:r>
              <a:rPr lang="en-GB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en-GB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buFontTx/>
              <a:buChar char="-"/>
              <a:defRPr/>
            </a:pP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Thinner&amp; shorter -</a:t>
            </a:r>
          </a:p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buFontTx/>
              <a:buChar char="-"/>
              <a:defRPr/>
            </a:pP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GB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line of nuclei in a chain in the receptor zone</a:t>
            </a:r>
          </a:p>
          <a:p>
            <a:pPr lvl="1" algn="l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bind to nuclear bag on each side</a:t>
            </a:r>
            <a:endParaRPr lang="ar-IQ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7300A-8591-4FA5-A74F-AA9D48876A5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14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/>
        </p:nvSpPr>
        <p:spPr bwMode="auto">
          <a:xfrm>
            <a:off x="264968" y="6492875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allAtOnce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428604"/>
            <a:ext cx="7429552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4000" dirty="0" smtClean="0"/>
              <a:t>two subtypes of nuclear bag fibers</a:t>
            </a:r>
            <a:endParaRPr lang="ar-IQ" sz="4000" dirty="0"/>
          </a:p>
        </p:txBody>
      </p:sp>
      <p:sp>
        <p:nvSpPr>
          <p:cNvPr id="5" name="Oval 4"/>
          <p:cNvSpPr/>
          <p:nvPr/>
        </p:nvSpPr>
        <p:spPr bwMode="auto">
          <a:xfrm>
            <a:off x="1714480" y="1857364"/>
            <a:ext cx="171451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14876" y="1928802"/>
            <a:ext cx="1500198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5918" y="2000240"/>
            <a:ext cx="1625766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dynamic</a:t>
            </a:r>
            <a:endParaRPr lang="en-US" altLang="en-US" sz="31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929190" y="2071678"/>
            <a:ext cx="1095556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static</a:t>
            </a:r>
            <a:endParaRPr lang="ar-IQ" sz="3200" dirty="0"/>
          </a:p>
        </p:txBody>
      </p:sp>
      <p:sp>
        <p:nvSpPr>
          <p:cNvPr id="13" name="Down Arrow 12"/>
          <p:cNvSpPr/>
          <p:nvPr/>
        </p:nvSpPr>
        <p:spPr bwMode="auto">
          <a:xfrm rot="19547783">
            <a:off x="4940329" y="1268446"/>
            <a:ext cx="146574" cy="67777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465963">
            <a:off x="3228691" y="1236173"/>
            <a:ext cx="127105" cy="74231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11" name="مستطيل 10"/>
          <p:cNvSpPr/>
          <p:nvPr/>
        </p:nvSpPr>
        <p:spPr>
          <a:xfrm>
            <a:off x="1928794" y="3714752"/>
            <a:ext cx="5024132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r>
              <a:rPr lang="en-GB" sz="4000" b="1" kern="0" dirty="0" smtClean="0"/>
              <a:t>Nuclear chain </a:t>
            </a:r>
            <a:r>
              <a:rPr lang="en-GB" sz="4000" b="1" kern="0" dirty="0" err="1" smtClean="0"/>
              <a:t>fibers</a:t>
            </a:r>
            <a:r>
              <a:rPr lang="en-GB" sz="4000" b="1" kern="0" dirty="0" smtClean="0"/>
              <a:t>:</a:t>
            </a:r>
          </a:p>
        </p:txBody>
      </p:sp>
      <p:sp>
        <p:nvSpPr>
          <p:cNvPr id="15" name="سهم للأسفل 14"/>
          <p:cNvSpPr/>
          <p:nvPr/>
        </p:nvSpPr>
        <p:spPr>
          <a:xfrm>
            <a:off x="4429124" y="4429132"/>
            <a:ext cx="142876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Oval 5"/>
          <p:cNvSpPr/>
          <p:nvPr/>
        </p:nvSpPr>
        <p:spPr bwMode="auto">
          <a:xfrm>
            <a:off x="3714744" y="5214950"/>
            <a:ext cx="1500198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3929058" y="5500702"/>
            <a:ext cx="1095556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static</a:t>
            </a:r>
            <a:endParaRPr lang="ar-IQ" sz="3200" dirty="0"/>
          </a:p>
        </p:txBody>
      </p:sp>
      <p:sp>
        <p:nvSpPr>
          <p:cNvPr id="18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Footer Placeholder 8"/>
          <p:cNvSpPr>
            <a:spLocks noGrp="1"/>
          </p:cNvSpPr>
          <p:nvPr/>
        </p:nvSpPr>
        <p:spPr bwMode="auto">
          <a:xfrm>
            <a:off x="264968" y="6492875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8" grpId="0" build="allAtOnce"/>
      <p:bldP spid="13" grpId="0" animBg="1"/>
      <p:bldP spid="14" grpId="0" animBg="1"/>
      <p:bldP spid="11" grpId="0" build="allAtOnce" animBg="1"/>
      <p:bldP spid="15" grpId="0" animBg="1"/>
      <p:bldP spid="16" grpId="0" animBg="1"/>
      <p:bldP spid="1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" name="Picture 2" descr="rtg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36327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79712" y="2492896"/>
            <a:ext cx="4040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15470" y="3812555"/>
            <a:ext cx="4004330" cy="552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16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/>
        </p:nvSpPr>
        <p:spPr bwMode="auto">
          <a:xfrm>
            <a:off x="264968" y="6492875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25941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u="sng" dirty="0" err="1" smtClean="0">
                <a:solidFill>
                  <a:schemeClr val="hlink"/>
                </a:solidFill>
              </a:rPr>
              <a:t>Innervation</a:t>
            </a:r>
            <a:r>
              <a:rPr lang="en-US" sz="3200" u="sng" dirty="0" smtClean="0">
                <a:solidFill>
                  <a:schemeClr val="hlink"/>
                </a:solidFill>
              </a:rPr>
              <a:t> of the muscle spindle</a:t>
            </a:r>
            <a:r>
              <a:rPr lang="en-US" sz="2800" u="sng" dirty="0" smtClean="0">
                <a:solidFill>
                  <a:schemeClr val="hlink"/>
                </a:solidFill>
              </a:rPr>
              <a:t/>
            </a:r>
            <a:br>
              <a:rPr lang="en-US" sz="2800" u="sng" dirty="0" smtClean="0">
                <a:solidFill>
                  <a:schemeClr val="hlink"/>
                </a:solidFill>
              </a:rPr>
            </a:b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It has afferent &amp; efferent nerve fibers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3429007"/>
          </a:xfrm>
        </p:spPr>
        <p:txBody>
          <a:bodyPr>
            <a:normAutofit/>
          </a:bodyPr>
          <a:lstStyle/>
          <a:p>
            <a:pPr marL="381000" indent="-381000" algn="l" eaLnBrk="1" hangingPunct="1">
              <a:buFont typeface="Wingdings" pitchFamily="2" charset="2"/>
              <a:buNone/>
              <a:defRPr/>
            </a:pPr>
            <a:r>
              <a:rPr lang="en-GB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1-Sensory Afferent fibres:</a:t>
            </a:r>
            <a:r>
              <a:rPr lang="en-GB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81000" indent="-381000" algn="l" rtl="0" eaLnBrk="1" hangingPunct="1">
              <a:buFontTx/>
              <a:buNone/>
              <a:defRPr/>
            </a:pPr>
            <a:r>
              <a:rPr lang="en-GB" sz="2400" b="1" dirty="0" smtClean="0"/>
              <a:t>-Central receptor area of the </a:t>
            </a:r>
            <a:r>
              <a:rPr lang="en-GB" sz="2400" b="1" dirty="0" err="1" smtClean="0"/>
              <a:t>intrafusal</a:t>
            </a:r>
            <a:r>
              <a:rPr lang="en-GB" sz="2400" b="1" dirty="0" smtClean="0"/>
              <a:t> muscle fibres is supplied by  </a:t>
            </a:r>
            <a:r>
              <a:rPr lang="en-GB" sz="24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  <a:r>
              <a:rPr lang="en-GB" sz="2400" b="1" dirty="0" smtClean="0"/>
              <a:t> types of afferent fibres:</a:t>
            </a:r>
            <a:endParaRPr lang="ar-IQ" sz="2400" b="1" dirty="0" smtClean="0"/>
          </a:p>
          <a:p>
            <a:pPr marL="381000" indent="-381000" algn="l" rtl="0" eaLnBrk="1" hangingPunct="1">
              <a:buFontTx/>
              <a:buNone/>
              <a:defRPr/>
            </a:pPr>
            <a:endParaRPr lang="ar-IQ" sz="2400" b="1" dirty="0" smtClean="0"/>
          </a:p>
          <a:p>
            <a:pPr marL="381000" indent="-381000" algn="l" rtl="0" eaLnBrk="1" hangingPunct="1">
              <a:buFontTx/>
              <a:buNone/>
              <a:defRPr/>
            </a:pPr>
            <a:r>
              <a:rPr lang="en-GB" sz="2400" dirty="0" smtClean="0"/>
              <a:t> </a:t>
            </a:r>
          </a:p>
          <a:p>
            <a:pPr marL="381000" indent="-381000" algn="l" eaLnBrk="1" hangingPunct="1">
              <a:buFont typeface="Wingdings" pitchFamily="2" charset="2"/>
              <a:buNone/>
              <a:defRPr/>
            </a:pPr>
            <a:endParaRPr lang="en-GB" sz="2400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 algn="l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sz="24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-Primary (</a:t>
            </a:r>
            <a:r>
              <a:rPr lang="en-GB" sz="2400" b="1" u="sng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annulospiral</a:t>
            </a:r>
            <a:r>
              <a:rPr lang="en-GB" sz="24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endings (</a:t>
            </a:r>
            <a:r>
              <a:rPr lang="en-GB" sz="2400" b="1" u="sng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GB" sz="24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fibres):</a:t>
            </a:r>
            <a:r>
              <a:rPr lang="en-GB" sz="2400" b="1" u="sng" dirty="0" smtClean="0"/>
              <a:t> </a:t>
            </a:r>
            <a:endParaRPr lang="ar-IQ" sz="2400" b="1" u="sng" dirty="0" smtClean="0"/>
          </a:p>
        </p:txBody>
      </p:sp>
      <p:pic>
        <p:nvPicPr>
          <p:cNvPr id="4" name="صورة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643314"/>
            <a:ext cx="2629267" cy="215295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42844" y="4572008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l">
              <a:defRPr/>
            </a:pPr>
            <a:r>
              <a:rPr lang="en-GB" sz="2400" b="1" dirty="0" smtClean="0"/>
              <a:t>fast</a:t>
            </a:r>
            <a:r>
              <a:rPr lang="en-GB" sz="2400" b="1" u="sng" dirty="0" smtClean="0"/>
              <a:t>,</a:t>
            </a:r>
            <a:r>
              <a:rPr lang="en-GB" sz="2400" b="1" dirty="0" smtClean="0"/>
              <a:t> encircle receptor areas of </a:t>
            </a:r>
            <a:r>
              <a:rPr lang="en-GB" sz="2400" b="1" dirty="0" smtClean="0">
                <a:solidFill>
                  <a:srgbClr val="FF0000"/>
                </a:solidFill>
              </a:rPr>
              <a:t>both nuclear</a:t>
            </a:r>
            <a:endParaRPr lang="ar-IQ" sz="2400" b="1" dirty="0" smtClean="0">
              <a:solidFill>
                <a:srgbClr val="FF0000"/>
              </a:solidFill>
            </a:endParaRPr>
          </a:p>
          <a:p>
            <a:pPr marL="381000" indent="-381000" algn="l"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 bag and nuclear chain fibres</a:t>
            </a:r>
          </a:p>
          <a:p>
            <a:pPr marL="800100" lvl="1" indent="-342900" algn="l">
              <a:defRPr/>
            </a:pPr>
            <a:endParaRPr lang="en-GB" sz="24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0" y="5857892"/>
            <a:ext cx="621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defRPr/>
            </a:pPr>
            <a:endParaRPr lang="en-GB" sz="2400" b="1" dirty="0" smtClean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/>
        </p:nvSpPr>
        <p:spPr bwMode="auto">
          <a:xfrm>
            <a:off x="264968" y="6492875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5" grpId="0" build="p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285860"/>
            <a:ext cx="742955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>
                <a:solidFill>
                  <a:srgbClr val="3333CC"/>
                </a:solidFill>
              </a:rPr>
              <a:t>B-Secondary (flower-spray) (</a:t>
            </a:r>
            <a:r>
              <a:rPr lang="en-GB" sz="3600" dirty="0" smtClean="0">
                <a:solidFill>
                  <a:srgbClr val="3333CC"/>
                </a:solidFill>
              </a:rPr>
              <a:t>G</a:t>
            </a:r>
            <a:r>
              <a:rPr lang="en-GB" sz="3600" u="sng" dirty="0" smtClean="0">
                <a:solidFill>
                  <a:srgbClr val="3333CC"/>
                </a:solidFill>
              </a:rPr>
              <a:t>roup II)  sensory endings</a:t>
            </a:r>
            <a:r>
              <a:rPr lang="en-GB" sz="3600" dirty="0" smtClean="0"/>
              <a:t>:</a:t>
            </a:r>
            <a:br>
              <a:rPr lang="en-GB" sz="3600" dirty="0" smtClean="0"/>
            </a:br>
            <a:endParaRPr lang="en-US" sz="3600" b="0" dirty="0" smtClean="0"/>
          </a:p>
        </p:txBody>
      </p:sp>
      <p:pic>
        <p:nvPicPr>
          <p:cNvPr id="4" name="صورة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928934"/>
            <a:ext cx="2858472" cy="2443276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endParaRPr lang="ar-IQ" dirty="0" smtClean="0"/>
          </a:p>
          <a:p>
            <a:pPr algn="l">
              <a:buNone/>
            </a:pPr>
            <a:r>
              <a:rPr lang="en-GB" dirty="0" smtClean="0"/>
              <a:t>supplying receptor area of </a:t>
            </a:r>
            <a:endParaRPr lang="ar-IQ" dirty="0" smtClean="0"/>
          </a:p>
          <a:p>
            <a:pPr algn="l">
              <a:buNone/>
            </a:pPr>
            <a:r>
              <a:rPr lang="en-GB" dirty="0" smtClean="0"/>
              <a:t>the </a:t>
            </a:r>
            <a:r>
              <a:rPr lang="en-GB" b="1" u="sng" dirty="0" smtClean="0">
                <a:solidFill>
                  <a:srgbClr val="FF0000"/>
                </a:solidFill>
              </a:rPr>
              <a:t>nuclear chain fibres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ONLY</a:t>
            </a:r>
            <a:endParaRPr lang="ar-IQ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/>
        </p:nvSpPr>
        <p:spPr bwMode="auto">
          <a:xfrm>
            <a:off x="264968" y="6492875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Objectives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dirty="0" smtClean="0">
                <a:latin typeface="Times" panose="02020603050405020304" pitchFamily="18" charset="0"/>
                <a:cs typeface="Times" panose="02020603050405020304" pitchFamily="18" charset="0"/>
              </a:rPr>
              <a:t>1. </a:t>
            </a:r>
            <a:r>
              <a:rPr lang="en-US" sz="3600" smtClean="0">
                <a:latin typeface="Times" panose="02020603050405020304" pitchFamily="18" charset="0"/>
                <a:cs typeface="Times" panose="02020603050405020304" pitchFamily="18" charset="0"/>
              </a:rPr>
              <a:t>Reflex Arc.</a:t>
            </a:r>
            <a:endParaRPr lang="en-US" sz="36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l">
              <a:buNone/>
            </a:pPr>
            <a:r>
              <a:rPr lang="en-US" sz="3600" dirty="0" smtClean="0">
                <a:latin typeface="Times" panose="02020603050405020304" pitchFamily="18" charset="0"/>
                <a:cs typeface="Times" panose="02020603050405020304" pitchFamily="18" charset="0"/>
              </a:rPr>
              <a:t>2. Types of Reflex arch</a:t>
            </a:r>
          </a:p>
          <a:p>
            <a:pPr marL="0" indent="0" algn="l">
              <a:buNone/>
            </a:pPr>
            <a:r>
              <a:rPr lang="en-US" sz="3600" dirty="0" smtClean="0">
                <a:latin typeface="Times" panose="02020603050405020304" pitchFamily="18" charset="0"/>
                <a:cs typeface="Times" panose="02020603050405020304" pitchFamily="18" charset="0"/>
              </a:rPr>
              <a:t>3. Stretch reflex components, and physiology.</a:t>
            </a: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2</a:t>
            </a:fld>
            <a:endParaRPr lang="ar-IQ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4812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Both the </a:t>
            </a:r>
            <a:r>
              <a:rPr lang="en-US" b="1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endings respond to the </a:t>
            </a:r>
            <a:r>
              <a:rPr lang="en-US" b="1" dirty="0" smtClean="0">
                <a:solidFill>
                  <a:srgbClr val="FF0000"/>
                </a:solidFill>
              </a:rPr>
              <a:t>static response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GB" sz="2400" dirty="0" smtClean="0"/>
              <a:t>Discharge  throughout the period of </a:t>
            </a:r>
            <a:r>
              <a:rPr lang="en-GB" sz="2400" b="1" dirty="0" smtClean="0">
                <a:solidFill>
                  <a:srgbClr val="3333FF"/>
                </a:solidFill>
              </a:rPr>
              <a:t>sustained</a:t>
            </a:r>
            <a:r>
              <a:rPr lang="en-GB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stretch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Primary</a:t>
            </a:r>
            <a:r>
              <a:rPr lang="en-US" b="1" dirty="0" smtClean="0"/>
              <a:t> </a:t>
            </a:r>
            <a:r>
              <a:rPr lang="en-US" dirty="0" smtClean="0"/>
              <a:t>endings (but not the secondary</a:t>
            </a:r>
          </a:p>
          <a:p>
            <a:pPr algn="l" rtl="0">
              <a:buNone/>
            </a:pPr>
            <a:r>
              <a:rPr lang="en-US" dirty="0" smtClean="0"/>
              <a:t>ending) respond to the </a:t>
            </a:r>
            <a:r>
              <a:rPr lang="en-US" b="1" dirty="0" smtClean="0">
                <a:solidFill>
                  <a:srgbClr val="FF0000"/>
                </a:solidFill>
              </a:rPr>
              <a:t>dynamic</a:t>
            </a:r>
            <a:r>
              <a:rPr lang="en-US" b="1" dirty="0" smtClean="0"/>
              <a:t> </a:t>
            </a:r>
            <a:r>
              <a:rPr lang="en-US" dirty="0" smtClean="0"/>
              <a:t>response</a:t>
            </a:r>
            <a:r>
              <a:rPr lang="en-US" b="1" dirty="0" smtClean="0"/>
              <a:t>.</a:t>
            </a:r>
          </a:p>
          <a:p>
            <a:pPr algn="l" rtl="0">
              <a:buNone/>
            </a:pPr>
            <a:endParaRPr lang="en-US" b="1" dirty="0" smtClean="0"/>
          </a:p>
          <a:p>
            <a:pPr marL="800100" lvl="1" indent="-342900" algn="l"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n-GB" sz="2400" b="1" dirty="0" smtClean="0"/>
              <a:t>Discharge most 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rapidly</a:t>
            </a:r>
            <a:r>
              <a:rPr lang="en-GB" sz="2400" dirty="0" smtClean="0"/>
              <a:t> </a:t>
            </a:r>
            <a:r>
              <a:rPr lang="en-GB" sz="2400" b="1" dirty="0" smtClean="0"/>
              <a:t>if the muscle is </a:t>
            </a:r>
            <a:r>
              <a:rPr lang="en-GB" sz="2400" b="1" dirty="0" smtClean="0">
                <a:solidFill>
                  <a:srgbClr val="0070C0"/>
                </a:solidFill>
              </a:rPr>
              <a:t>suddenly stretched</a:t>
            </a:r>
            <a:r>
              <a:rPr lang="en-GB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in </a:t>
            </a:r>
            <a:r>
              <a:rPr lang="en-GB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tendon jerks)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20</a:t>
            </a:fld>
            <a:endParaRPr lang="ar-IQ" dirty="0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19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285750" y="635634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71480"/>
            <a:ext cx="8229600" cy="3071834"/>
          </a:xfrm>
        </p:spPr>
        <p:txBody>
          <a:bodyPr>
            <a:noAutofit/>
          </a:bodyPr>
          <a:lstStyle/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GB" sz="28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Efferent fibres to spindle (Anterior </a:t>
            </a:r>
            <a:r>
              <a:rPr lang="en-GB" sz="2800" b="1" u="sng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 Neurons)</a:t>
            </a:r>
            <a:endParaRPr lang="en-GB" sz="2800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GB" sz="2800" b="1" dirty="0" smtClean="0"/>
              <a:t>-gamma motor neurons &gt;&gt;&gt;&gt;gamma efferent 30% &gt;&gt;&gt;&gt;&gt; to</a:t>
            </a:r>
            <a:r>
              <a:rPr lang="en-US" sz="2800" b="1" dirty="0" smtClean="0"/>
              <a:t> </a:t>
            </a:r>
            <a:r>
              <a:rPr lang="en-GB" sz="2800" b="1" dirty="0" smtClean="0"/>
              <a:t>the </a:t>
            </a:r>
            <a:r>
              <a:rPr lang="en-GB" sz="2800" b="1" u="sng" dirty="0" smtClean="0"/>
              <a:t>peripheral contractile</a:t>
            </a:r>
            <a:r>
              <a:rPr lang="en-GB" sz="2800" b="1" dirty="0" smtClean="0"/>
              <a:t> parts of the </a:t>
            </a:r>
            <a:r>
              <a:rPr lang="en-GB" sz="2800" b="1" dirty="0" err="1" smtClean="0"/>
              <a:t>intrafusal</a:t>
            </a:r>
            <a:r>
              <a:rPr lang="en-GB" sz="2800" b="1" dirty="0" smtClean="0"/>
              <a:t> muscle </a:t>
            </a:r>
            <a:r>
              <a:rPr lang="en-GB" sz="2800" b="1" dirty="0" err="1" smtClean="0"/>
              <a:t>fibers</a:t>
            </a:r>
            <a:endParaRPr lang="en-GB" sz="2800" b="1" dirty="0" smtClean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GB" sz="2800" b="1" u="sng" dirty="0" smtClean="0"/>
              <a:t> </a:t>
            </a:r>
          </a:p>
          <a:p>
            <a:pPr marL="0" indent="0" algn="l" rtl="0" eaLnBrk="1" hangingPunct="1">
              <a:buNone/>
              <a:defRPr/>
            </a:pPr>
            <a:r>
              <a:rPr lang="en-GB" sz="2800" b="1" dirty="0" smtClean="0"/>
              <a:t>70% &gt;&gt;&gt; Alpha efferent to </a:t>
            </a:r>
            <a:r>
              <a:rPr lang="en-GB" sz="2800" b="1" dirty="0" err="1" smtClean="0">
                <a:solidFill>
                  <a:srgbClr val="000000"/>
                </a:solidFill>
              </a:rPr>
              <a:t>extrafusal</a:t>
            </a:r>
            <a:r>
              <a:rPr lang="en-GB" sz="2800" b="1" dirty="0" smtClean="0">
                <a:solidFill>
                  <a:srgbClr val="000000"/>
                </a:solidFill>
              </a:rPr>
              <a:t> muscle </a:t>
            </a:r>
            <a:r>
              <a:rPr lang="en-GB" sz="2800" b="1" dirty="0" err="1" smtClean="0">
                <a:solidFill>
                  <a:srgbClr val="000000"/>
                </a:solidFill>
              </a:rPr>
              <a:t>fibers</a:t>
            </a:r>
            <a:endParaRPr lang="en-GB" sz="2800" b="1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214282" y="4214818"/>
            <a:ext cx="8429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u="sng" kern="0" dirty="0" smtClean="0">
                <a:solidFill>
                  <a:srgbClr val="FF0000"/>
                </a:solidFill>
                <a:ea typeface="+mj-ea"/>
              </a:rPr>
              <a:t>Effect of gamma efferent discharge:- </a:t>
            </a:r>
            <a:br>
              <a:rPr lang="en-US" sz="3600" b="1" u="sng" kern="0" dirty="0" smtClean="0">
                <a:solidFill>
                  <a:srgbClr val="FF0000"/>
                </a:solidFill>
                <a:ea typeface="+mj-ea"/>
              </a:rPr>
            </a:b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285720" y="5000636"/>
            <a:ext cx="750099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3333CC"/>
                </a:solidFill>
                <a:cs typeface="Arial" charset="0"/>
              </a:rPr>
              <a:t/>
            </a:r>
            <a:br>
              <a:rPr lang="en-US" sz="3200" b="1" dirty="0" smtClean="0">
                <a:solidFill>
                  <a:srgbClr val="3333CC"/>
                </a:solidFill>
                <a:cs typeface="Arial" charset="0"/>
              </a:rPr>
            </a:br>
            <a:r>
              <a:rPr lang="en-US" sz="3200" b="1" dirty="0" smtClean="0">
                <a:solidFill>
                  <a:srgbClr val="3333CC"/>
                </a:solidFill>
                <a:cs typeface="Arial" charset="0"/>
              </a:rPr>
              <a:t>- </a:t>
            </a:r>
            <a:r>
              <a:rPr lang="en-US" sz="3200" b="1" u="sng" dirty="0" smtClean="0">
                <a:solidFill>
                  <a:srgbClr val="3333CC"/>
                </a:solidFill>
                <a:cs typeface="Arial" charset="0"/>
              </a:rPr>
              <a:t>gamma efferent increase sensitivity of muscle spindle to stretch</a:t>
            </a:r>
            <a:r>
              <a:rPr lang="en-US" sz="32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2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3200" b="1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20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67475"/>
            <a:ext cx="5562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  <p:bldP spid="4" grpId="0" build="allAtOnce"/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37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1"/>
            <a:ext cx="5915000" cy="2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2979" y="785794"/>
            <a:ext cx="5593863" cy="5804952"/>
          </a:xfr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785794"/>
            <a:ext cx="5500726" cy="5786478"/>
          </a:xfrm>
          <a:prstGeom prst="rect">
            <a:avLst/>
          </a:prstGeom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6212" y="785794"/>
            <a:ext cx="5530630" cy="588532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785918" y="1857364"/>
            <a:ext cx="2270370" cy="21431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714480" y="1142984"/>
            <a:ext cx="2198932" cy="2857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861129" y="4061123"/>
            <a:ext cx="2053894" cy="2042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928794" y="2928934"/>
            <a:ext cx="3917947" cy="2857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928794" y="5634633"/>
            <a:ext cx="1645662" cy="22325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928794" y="4857760"/>
            <a:ext cx="1784162" cy="2857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00098" y="3929066"/>
            <a:ext cx="21431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 smtClean="0"/>
              <a:t>Extrafusal</a:t>
            </a:r>
            <a:r>
              <a:rPr lang="en-US" sz="2400" b="1" dirty="0" smtClean="0"/>
              <a:t> fibers</a:t>
            </a:r>
            <a:endParaRPr lang="ar-IQ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42908" y="714356"/>
            <a:ext cx="19288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 smtClean="0"/>
              <a:t>intrafusal</a:t>
            </a:r>
            <a:r>
              <a:rPr lang="en-US" sz="2800" b="1" dirty="0" smtClean="0"/>
              <a:t> fibers</a:t>
            </a:r>
            <a:endParaRPr lang="ar-IQ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000636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Gamma fiber</a:t>
            </a:r>
            <a:endParaRPr lang="ar-IQ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857892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alpha fiber</a:t>
            </a:r>
            <a:endParaRPr lang="ar-IQ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-785850" y="1928802"/>
            <a:ext cx="40719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Nuclear chain with</a:t>
            </a:r>
          </a:p>
          <a:p>
            <a:r>
              <a:rPr lang="en-US" sz="2400" b="1" dirty="0" smtClean="0"/>
              <a:t>flower spray endings</a:t>
            </a:r>
            <a:endParaRPr lang="ar-IQ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285784" y="3143248"/>
            <a:ext cx="3357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Nuclear bag with </a:t>
            </a:r>
            <a:r>
              <a:rPr lang="ar-IQ" sz="2400" b="1" dirty="0" smtClean="0"/>
              <a:t>  </a:t>
            </a:r>
            <a:r>
              <a:rPr lang="en-US" sz="2400" b="1" dirty="0" err="1" smtClean="0"/>
              <a:t>annulospiral</a:t>
            </a:r>
            <a:r>
              <a:rPr lang="en-US" sz="2400" b="1" dirty="0" smtClean="0"/>
              <a:t> endings</a:t>
            </a:r>
            <a:endParaRPr lang="ar-IQ" sz="2400" b="1" dirty="0"/>
          </a:p>
        </p:txBody>
      </p:sp>
      <p:sp>
        <p:nvSpPr>
          <p:cNvPr id="20" name="عنصر نائب لرقم الشريحة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23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copyright©2019 </a:t>
            </a:r>
            <a:r>
              <a:rPr lang="en-US" dirty="0" err="1" smtClean="0"/>
              <a:t>Basarah</a:t>
            </a:r>
            <a:r>
              <a:rPr lang="en-US" dirty="0" smtClean="0"/>
              <a:t> Medical College</a:t>
            </a:r>
            <a:endParaRPr lang="ar-IQ" dirty="0"/>
          </a:p>
        </p:txBody>
      </p:sp>
      <p:sp>
        <p:nvSpPr>
          <p:cNvPr id="22" name="Slide Number Placeholder 9"/>
          <p:cNvSpPr>
            <a:spLocks noGrp="1"/>
          </p:cNvSpPr>
          <p:nvPr/>
        </p:nvSpPr>
        <p:spPr>
          <a:xfrm>
            <a:off x="6602442" y="6538912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3" name="Footer Placeholder 8"/>
          <p:cNvSpPr txBox="1">
            <a:spLocks/>
          </p:cNvSpPr>
          <p:nvPr/>
        </p:nvSpPr>
        <p:spPr bwMode="auto">
          <a:xfrm>
            <a:off x="396121" y="6604260"/>
            <a:ext cx="5915000" cy="2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 cstate="print"/>
          <a:srcRect t="1976" b="5646"/>
          <a:stretch>
            <a:fillRect/>
          </a:stretch>
        </p:blipFill>
        <p:spPr bwMode="auto">
          <a:xfrm>
            <a:off x="912813" y="1219200"/>
            <a:ext cx="7316787" cy="489902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7917133" cy="6077236"/>
          </a:xfr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08"/>
            <a:ext cx="7514507" cy="5659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714356"/>
            <a:ext cx="5000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b="1" dirty="0" smtClean="0">
                <a:solidFill>
                  <a:schemeClr val="accent1"/>
                </a:solidFill>
              </a:rPr>
              <a:t>+</a:t>
            </a:r>
            <a:endParaRPr lang="ar-IQ" sz="7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2571744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IQ" sz="7200" b="1" dirty="0" smtClean="0">
                <a:solidFill>
                  <a:srgbClr val="FF0000"/>
                </a:solidFill>
              </a:rPr>
              <a:t>+</a:t>
            </a:r>
            <a:endParaRPr lang="ar-IQ" sz="7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0"/>
            <a:ext cx="72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 smtClean="0">
                <a:solidFill>
                  <a:srgbClr val="4F81BD"/>
                </a:solidFill>
              </a:rPr>
              <a:t>+</a:t>
            </a:r>
            <a:endParaRPr lang="ar-IQ" sz="7200" b="1" dirty="0">
              <a:solidFill>
                <a:srgbClr val="4F81B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2143116"/>
            <a:ext cx="543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7200" b="1" dirty="0" smtClean="0">
                <a:solidFill>
                  <a:srgbClr val="FF0000"/>
                </a:solidFill>
              </a:rPr>
              <a:t>+</a:t>
            </a:r>
            <a:endParaRPr lang="ar-IQ" sz="72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66"/>
            <a:ext cx="7555786" cy="6286544"/>
          </a:xfrm>
          <a:prstGeom prst="rect">
            <a:avLst/>
          </a:prstGeom>
        </p:spPr>
      </p:pic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ar-IQ" dirty="0"/>
          </a:p>
        </p:txBody>
      </p:sp>
      <p:sp>
        <p:nvSpPr>
          <p:cNvPr id="13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u="sng" dirty="0" smtClean="0">
                <a:solidFill>
                  <a:schemeClr val="hlink"/>
                </a:solidFill>
                <a:effectLst/>
              </a:rPr>
              <a:t>Types of responses</a:t>
            </a:r>
            <a:r>
              <a:rPr lang="en-US" sz="3400" dirty="0" smtClean="0">
                <a:solidFill>
                  <a:schemeClr val="hlink"/>
                </a:solidFill>
                <a:effectLst/>
              </a:rPr>
              <a:t> </a:t>
            </a:r>
            <a:br>
              <a:rPr lang="en-US" sz="3400" dirty="0" smtClean="0">
                <a:solidFill>
                  <a:schemeClr val="hlink"/>
                </a:solidFill>
                <a:effectLst/>
              </a:rPr>
            </a:br>
            <a:r>
              <a:rPr lang="en-US" sz="3400" u="sng" dirty="0" smtClean="0">
                <a:solidFill>
                  <a:schemeClr val="hlink"/>
                </a:solidFill>
                <a:effectLst/>
              </a:rPr>
              <a:t>Component of stretch reflex</a:t>
            </a:r>
            <a:r>
              <a:rPr lang="en-US" sz="3400" b="0" u="sng" dirty="0" smtClean="0">
                <a:effectLst/>
              </a:rPr>
              <a:t/>
            </a:r>
            <a:br>
              <a:rPr lang="en-US" sz="3400" b="0" u="sng" dirty="0" smtClean="0">
                <a:effectLst/>
              </a:rPr>
            </a:br>
            <a:endParaRPr lang="en-US" sz="3400" b="0" u="sng" dirty="0" smtClean="0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3"/>
            <a:ext cx="8858280" cy="1143008"/>
          </a:xfrm>
        </p:spPr>
        <p:txBody>
          <a:bodyPr/>
          <a:lstStyle/>
          <a:p>
            <a:pPr marL="609600" indent="-609600" algn="l" rtl="0" eaLnBrk="1" hangingPunct="1">
              <a:buNone/>
              <a:defRPr/>
            </a:pPr>
            <a:r>
              <a:rPr lang="en-US" b="1" u="sng" dirty="0" smtClean="0">
                <a:solidFill>
                  <a:srgbClr val="002060"/>
                </a:solidFill>
                <a:effectLst/>
              </a:rPr>
              <a:t>1-Dynamic stretch reflex (dynamic response)</a:t>
            </a:r>
          </a:p>
          <a:p>
            <a:pPr marL="609600" indent="-609600" algn="l" rtl="0" eaLnBrk="1" hangingPunct="1">
              <a:buNone/>
              <a:defRPr/>
            </a:pPr>
            <a:endParaRPr lang="en-US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rtl="0" eaLnBrk="1" hangingPunct="1">
              <a:buNone/>
              <a:defRPr/>
            </a:pPr>
            <a:endParaRPr lang="en-US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rtl="0" eaLnBrk="1" hangingPunct="1">
              <a:buNone/>
              <a:defRPr/>
            </a:pPr>
            <a:endParaRPr lang="en-US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rtl="0" eaLnBrk="1" hangingPunct="1">
              <a:buNone/>
              <a:defRPr/>
            </a:pPr>
            <a:endParaRPr lang="en-US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rtl="0" eaLnBrk="1" hangingPunct="1">
              <a:buNone/>
              <a:defRPr/>
            </a:pPr>
            <a:endParaRPr lang="en-US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7158" y="2357430"/>
            <a:ext cx="6970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Sudden </a:t>
            </a:r>
            <a:r>
              <a:rPr lang="en-US" sz="3200" kern="0" dirty="0" smtClean="0">
                <a:solidFill>
                  <a:srgbClr val="FF0000"/>
                </a:solidFill>
              </a:rPr>
              <a:t>rapid stretch</a:t>
            </a:r>
            <a:r>
              <a:rPr lang="en-US" sz="3200" kern="0" dirty="0" smtClean="0">
                <a:solidFill>
                  <a:srgbClr val="000000"/>
                </a:solidFill>
              </a:rPr>
              <a:t> of a muscle &gt;&gt;&gt;&gt;&gt;</a:t>
            </a:r>
            <a:r>
              <a:rPr lang="en-US" sz="3200" kern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85720" y="3060553"/>
            <a:ext cx="8572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(</a:t>
            </a:r>
            <a:r>
              <a:rPr lang="en-US" sz="3200" u="sng" kern="0" dirty="0" smtClean="0">
                <a:solidFill>
                  <a:srgbClr val="FF0000"/>
                </a:solidFill>
              </a:rPr>
              <a:t>jerk movement)</a:t>
            </a:r>
            <a:endParaRPr lang="en-US" sz="3200" kern="0" dirty="0" smtClean="0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26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4" grpId="0" build="allAtOnce"/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1400172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None/>
              <a:defRPr/>
            </a:pPr>
            <a:r>
              <a:rPr lang="en-US" sz="3600" b="1" dirty="0" smtClean="0"/>
              <a:t>This is the basis of </a:t>
            </a:r>
            <a:r>
              <a:rPr lang="en-US" sz="3600" b="1" u="sng" dirty="0" smtClean="0">
                <a:solidFill>
                  <a:schemeClr val="hlink"/>
                </a:solidFill>
              </a:rPr>
              <a:t>tendon jerk </a:t>
            </a:r>
          </a:p>
          <a:p>
            <a:pPr marL="609600" indent="-609600" algn="l" rtl="0" eaLnBrk="1" hangingPunct="1">
              <a:lnSpc>
                <a:spcPct val="90000"/>
              </a:lnSpc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( </a:t>
            </a:r>
            <a:r>
              <a:rPr lang="en-US" sz="3600" dirty="0" smtClean="0">
                <a:solidFill>
                  <a:schemeClr val="hlink"/>
                </a:solidFill>
              </a:rPr>
              <a:t>contraction followed by relaxation)</a:t>
            </a:r>
            <a:endParaRPr lang="en-US" dirty="0" smtClean="0"/>
          </a:p>
          <a:p>
            <a:pPr marL="609600" indent="-609600" algn="l" rtl="0" eaLnBrk="1" hangingPunct="1">
              <a:lnSpc>
                <a:spcPct val="90000"/>
              </a:lnSpc>
              <a:buNone/>
              <a:defRPr/>
            </a:pPr>
            <a:endParaRPr lang="en-US" b="1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357158" y="4214818"/>
            <a:ext cx="835823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When muscle contract, it shortens, muscle spindle relax&gt;&gt;&gt; no discharge of nerve  endings, and muscle relax</a:t>
            </a:r>
            <a:endParaRPr lang="ar-IQ" sz="3200" kern="0" dirty="0">
              <a:solidFill>
                <a:srgbClr val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844" y="3500438"/>
            <a:ext cx="704391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32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relaxation follow the contraction?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95300"/>
            <a:ext cx="8176422" cy="5749925"/>
          </a:xfrm>
        </p:spPr>
        <p:txBody>
          <a:bodyPr/>
          <a:lstStyle/>
          <a:p>
            <a:pPr marL="609600" indent="-609600" algn="l">
              <a:buNone/>
              <a:defRPr/>
            </a:pPr>
            <a:r>
              <a:rPr lang="en-US" b="1" u="sng" dirty="0" smtClean="0">
                <a:solidFill>
                  <a:srgbClr val="3333CC"/>
                </a:solidFill>
              </a:rPr>
              <a:t>2- Static stretch reflex( static response)</a:t>
            </a:r>
          </a:p>
          <a:p>
            <a:pPr marL="609600" indent="-609600" algn="l">
              <a:buNone/>
              <a:defRPr/>
            </a:pPr>
            <a:r>
              <a:rPr lang="en-US" u="sng" dirty="0">
                <a:solidFill>
                  <a:schemeClr val="hlink"/>
                </a:solidFill>
              </a:rPr>
              <a:t>mild</a:t>
            </a:r>
            <a:r>
              <a:rPr lang="en-US" dirty="0">
                <a:solidFill>
                  <a:schemeClr val="hlink"/>
                </a:solidFill>
              </a:rPr>
              <a:t> sustained</a:t>
            </a:r>
            <a:r>
              <a:rPr lang="en-US" dirty="0"/>
              <a:t> contraction of muscle </a:t>
            </a:r>
            <a:r>
              <a:rPr lang="en-US" dirty="0" err="1"/>
              <a:t>extrafusal</a:t>
            </a:r>
            <a:r>
              <a:rPr lang="en-US" dirty="0"/>
              <a:t> fibers  as long as it is stretched</a:t>
            </a:r>
          </a:p>
          <a:p>
            <a:pPr marL="990600" lvl="1" indent="-533400" algn="l">
              <a:buNone/>
              <a:defRPr/>
            </a:pPr>
            <a:r>
              <a:rPr lang="en-US" dirty="0"/>
              <a:t>Basis of </a:t>
            </a:r>
            <a:r>
              <a:rPr lang="en-US" u="sng" dirty="0">
                <a:solidFill>
                  <a:schemeClr val="hlink"/>
                </a:solidFill>
              </a:rPr>
              <a:t>muscle tone</a:t>
            </a:r>
          </a:p>
          <a:p>
            <a:pPr marL="609600" indent="-609600" algn="l">
              <a:buNone/>
              <a:defRPr/>
            </a:pPr>
            <a:endParaRPr lang="en-US" b="1" u="sng" dirty="0" smtClean="0">
              <a:solidFill>
                <a:srgbClr val="3333CC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rtl="0">
              <a:spcBef>
                <a:spcPct val="20000"/>
              </a:spcBef>
            </a:pPr>
            <a:r>
              <a:rPr lang="en-US" sz="9600" b="1" i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en-US" sz="9600" b="1" i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</a:br>
            <a:r>
              <a:rPr lang="en-US" sz="9600" b="1" i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knee jerk</a:t>
            </a:r>
            <a:br>
              <a:rPr lang="en-US" sz="9600" b="1" i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</a:br>
            <a:r>
              <a:rPr lang="en-US" sz="9600" b="1" i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 </a:t>
            </a:r>
            <a:r>
              <a:rPr lang="en-US" sz="9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500034" y="1714488"/>
            <a:ext cx="8426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Clinical example of stretch reflex</a:t>
            </a:r>
            <a:endParaRPr lang="ar-IQ" sz="48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29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15465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Bell-</a:t>
            </a:r>
            <a:r>
              <a:rPr lang="en-US" altLang="en-US" b="1" dirty="0" err="1" smtClean="0">
                <a:solidFill>
                  <a:srgbClr val="00B0F0"/>
                </a:solidFill>
              </a:rPr>
              <a:t>Magendie</a:t>
            </a:r>
            <a:r>
              <a:rPr lang="en-US" altLang="en-US" b="1" dirty="0" smtClean="0">
                <a:solidFill>
                  <a:srgbClr val="00B0F0"/>
                </a:solidFill>
              </a:rPr>
              <a:t> law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9938"/>
            <a:ext cx="8229600" cy="685792"/>
          </a:xfrm>
        </p:spPr>
        <p:txBody>
          <a:bodyPr/>
          <a:lstStyle/>
          <a:p>
            <a:pPr algn="l" rtl="0">
              <a:buNone/>
            </a:pPr>
            <a:r>
              <a:rPr lang="en-US" altLang="en-US" b="1" dirty="0" smtClean="0"/>
              <a:t>in the spinal cord: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1428728" y="3630043"/>
            <a:ext cx="5500726" cy="5847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altLang="en-US" sz="3200" b="1" dirty="0" smtClean="0">
                <a:solidFill>
                  <a:prstClr val="black"/>
                </a:solidFill>
              </a:rPr>
              <a:t>the dorsal roots are sensory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1428728" y="4630175"/>
            <a:ext cx="5500726" cy="5847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schemeClr val="tx1"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prstClr val="black"/>
                </a:solidFill>
              </a:rPr>
              <a:t>the ventral roots are motor</a:t>
            </a:r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3</a:t>
            </a:fld>
            <a:endParaRPr lang="ar-IQ"/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  <p:bldP spid="5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572140"/>
            <a:ext cx="2286319" cy="733527"/>
          </a:xfrm>
          <a:prstGeom prst="rect">
            <a:avLst/>
          </a:prstGeom>
        </p:spPr>
      </p:pic>
      <p:pic>
        <p:nvPicPr>
          <p:cNvPr id="8" name="Picture 7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412" y="1785926"/>
            <a:ext cx="1609950" cy="1943371"/>
          </a:xfrm>
          <a:prstGeom prst="rect">
            <a:avLst/>
          </a:prstGeom>
        </p:spPr>
      </p:pic>
      <p:pic>
        <p:nvPicPr>
          <p:cNvPr id="9" name="Picture 8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571612"/>
            <a:ext cx="1914792" cy="1019317"/>
          </a:xfrm>
          <a:prstGeom prst="rect">
            <a:avLst/>
          </a:prstGeom>
        </p:spPr>
      </p:pic>
      <p:pic>
        <p:nvPicPr>
          <p:cNvPr id="10" name="Picture 9" descr="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4536" y="1071546"/>
            <a:ext cx="1676634" cy="657317"/>
          </a:xfrm>
          <a:prstGeom prst="rect">
            <a:avLst/>
          </a:prstGeom>
        </p:spPr>
      </p:pic>
      <p:pic>
        <p:nvPicPr>
          <p:cNvPr id="11" name="Picture 10" descr="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048" y="1500174"/>
            <a:ext cx="1971950" cy="781159"/>
          </a:xfrm>
          <a:prstGeom prst="rect">
            <a:avLst/>
          </a:prstGeom>
        </p:spPr>
      </p:pic>
      <p:pic>
        <p:nvPicPr>
          <p:cNvPr id="12" name="Picture 11" descr="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214290"/>
            <a:ext cx="2143424" cy="647790"/>
          </a:xfrm>
          <a:prstGeom prst="rect">
            <a:avLst/>
          </a:prstGeom>
        </p:spPr>
      </p:pic>
      <p:pic>
        <p:nvPicPr>
          <p:cNvPr id="13" name="Picture 12" descr="2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62988" y="837687"/>
            <a:ext cx="4151352" cy="3734321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91290" y="3929066"/>
            <a:ext cx="2531868" cy="2276793"/>
          </a:xfrm>
          <a:prstGeom prst="rect">
            <a:avLst/>
          </a:prstGeom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4357694"/>
            <a:ext cx="2214578" cy="495369"/>
          </a:xfrm>
          <a:prstGeom prst="rect">
            <a:avLst/>
          </a:prstGeom>
        </p:spPr>
      </p:pic>
      <p:pic>
        <p:nvPicPr>
          <p:cNvPr id="16" name="Picture 15" descr="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596" y="5072074"/>
            <a:ext cx="2029108" cy="447738"/>
          </a:xfrm>
          <a:prstGeom prst="rect">
            <a:avLst/>
          </a:prstGeom>
        </p:spPr>
      </p:pic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1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30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14282" y="214290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800" dirty="0">
                <a:solidFill>
                  <a:schemeClr val="hlink"/>
                </a:solidFill>
                <a:latin typeface="Tahoma" pitchFamily="34" charset="0"/>
                <a:cs typeface="+mj-cs"/>
              </a:rPr>
              <a:t>Functions of muscle spindle</a:t>
            </a:r>
            <a:r>
              <a:rPr lang="en-US" sz="2800" dirty="0" smtClean="0">
                <a:solidFill>
                  <a:schemeClr val="hlink"/>
                </a:solidFill>
                <a:latin typeface="Tahoma" pitchFamily="34" charset="0"/>
                <a:cs typeface="+mj-cs"/>
              </a:rPr>
              <a:t>:-</a:t>
            </a:r>
          </a:p>
          <a:p>
            <a:pPr algn="l" rtl="0">
              <a:defRPr/>
            </a:pPr>
            <a:endParaRPr lang="en-US" sz="2800" dirty="0">
              <a:solidFill>
                <a:schemeClr val="hlink"/>
              </a:solidFill>
              <a:latin typeface="Tahoma" pitchFamily="34" charset="0"/>
              <a:cs typeface="+mj-cs"/>
            </a:endParaRPr>
          </a:p>
          <a:p>
            <a:pPr algn="l" rtl="0">
              <a:defRPr/>
            </a:pPr>
            <a:r>
              <a:rPr lang="en-US" sz="2800" dirty="0" smtClean="0">
                <a:latin typeface="+mj-lt"/>
                <a:cs typeface="+mj-cs"/>
              </a:rPr>
              <a:t>1- keep </a:t>
            </a:r>
            <a:r>
              <a:rPr lang="en-US" sz="2800" dirty="0">
                <a:latin typeface="+mj-lt"/>
                <a:cs typeface="+mj-cs"/>
              </a:rPr>
              <a:t>CNS informed about muscle length &amp; rate or velocity of change in muscle </a:t>
            </a:r>
            <a:r>
              <a:rPr lang="en-US" sz="2800" dirty="0" smtClean="0">
                <a:latin typeface="+mj-lt"/>
                <a:cs typeface="+mj-cs"/>
              </a:rPr>
              <a:t>length</a:t>
            </a:r>
          </a:p>
          <a:p>
            <a:pPr algn="l" rtl="0">
              <a:defRPr/>
            </a:pPr>
            <a:endParaRPr lang="en-US" sz="2800" dirty="0" smtClean="0">
              <a:latin typeface="Tahoma" pitchFamily="34" charset="0"/>
              <a:cs typeface="+mj-cs"/>
            </a:endParaRPr>
          </a:p>
          <a:p>
            <a:pPr algn="l" rtl="0">
              <a:defRPr/>
            </a:pPr>
            <a:r>
              <a:rPr lang="en-US" sz="2800" dirty="0" smtClean="0">
                <a:latin typeface="Tahoma" pitchFamily="34" charset="0"/>
                <a:cs typeface="+mj-cs"/>
              </a:rPr>
              <a:t>2-muscle </a:t>
            </a:r>
            <a:r>
              <a:rPr lang="en-US" sz="2800" dirty="0">
                <a:latin typeface="Tahoma" pitchFamily="34" charset="0"/>
                <a:cs typeface="+mj-cs"/>
              </a:rPr>
              <a:t>spindle act to  maintain muscle length against </a:t>
            </a:r>
            <a:r>
              <a:rPr lang="en-US" sz="2800" dirty="0" smtClean="0">
                <a:latin typeface="Tahoma" pitchFamily="34" charset="0"/>
                <a:cs typeface="+mj-cs"/>
              </a:rPr>
              <a:t>rupture</a:t>
            </a:r>
          </a:p>
          <a:p>
            <a:pPr algn="l" rtl="0">
              <a:defRPr/>
            </a:pPr>
            <a:r>
              <a:rPr lang="en-US" sz="2800" dirty="0" smtClean="0">
                <a:cs typeface="+mj-cs"/>
              </a:rPr>
              <a:t> 	Muscle spindles monitor muscle length and 	prevent overstretching of the muscle.</a:t>
            </a:r>
          </a:p>
          <a:p>
            <a:pPr algn="l" rtl="0">
              <a:defRPr/>
            </a:pPr>
            <a:endParaRPr lang="en-US" sz="2800" dirty="0" smtClean="0">
              <a:cs typeface="+mj-cs"/>
            </a:endParaRPr>
          </a:p>
          <a:p>
            <a:pPr algn="l" rtl="0">
              <a:defRPr/>
            </a:pPr>
            <a:r>
              <a:rPr lang="en-US" sz="2800" dirty="0" smtClean="0">
                <a:latin typeface="Helvetica-Condensed-Black"/>
                <a:cs typeface="+mj-cs"/>
              </a:rPr>
              <a:t>3- Damping function ( smoothing muscle contraction)</a:t>
            </a:r>
            <a:endParaRPr lang="en-US" sz="2800" dirty="0" smtClean="0">
              <a:cs typeface="+mj-cs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1357298"/>
            <a:ext cx="8501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In a muscle spindle receptor, which type of muscle fiber is responsible for the dynamic response?</a:t>
            </a:r>
          </a:p>
          <a:p>
            <a:pPr algn="l" rtl="0"/>
            <a:endParaRPr lang="en-US" sz="3600" dirty="0" smtClean="0"/>
          </a:p>
          <a:p>
            <a:pPr algn="l" rtl="0"/>
            <a:r>
              <a:rPr lang="en-US" sz="3600" dirty="0" smtClean="0"/>
              <a:t>A) </a:t>
            </a:r>
            <a:r>
              <a:rPr lang="en-US" sz="3600" dirty="0" err="1" smtClean="0"/>
              <a:t>Extrafusal</a:t>
            </a:r>
            <a:r>
              <a:rPr lang="en-US" sz="3600" dirty="0" smtClean="0"/>
              <a:t> muscle fiber</a:t>
            </a:r>
          </a:p>
          <a:p>
            <a:pPr algn="l" rtl="0"/>
            <a:r>
              <a:rPr lang="en-US" sz="3600" dirty="0" smtClean="0"/>
              <a:t>B) Smooth muscle fiber</a:t>
            </a:r>
          </a:p>
          <a:p>
            <a:pPr algn="l" rtl="0"/>
            <a:r>
              <a:rPr lang="en-US" sz="3600" dirty="0" smtClean="0"/>
              <a:t>C) Nuclear chain fiber</a:t>
            </a:r>
          </a:p>
          <a:p>
            <a:pPr algn="l" rtl="0"/>
            <a:r>
              <a:rPr lang="en-US" sz="3600" dirty="0" smtClean="0"/>
              <a:t>D) nuclear bag fiber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42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4 L 0.17327 0.01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42179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GB" b="0" u="sng" dirty="0" smtClean="0">
                <a:solidFill>
                  <a:schemeClr val="hlink"/>
                </a:solidFill>
              </a:rPr>
              <a:t>Reciprocal inhibition</a:t>
            </a:r>
            <a:r>
              <a:rPr lang="en-GB" b="0" u="sng" dirty="0" smtClean="0">
                <a:solidFill>
                  <a:srgbClr val="3333CC"/>
                </a:solidFill>
              </a:rPr>
              <a:t> with stretch reflex</a:t>
            </a:r>
            <a:br>
              <a:rPr lang="en-GB" b="0" u="sng" dirty="0" smtClean="0">
                <a:solidFill>
                  <a:srgbClr val="3333CC"/>
                </a:solidFill>
              </a:rPr>
            </a:br>
            <a:r>
              <a:rPr lang="en-GB" b="0" u="sng" dirty="0" smtClean="0">
                <a:solidFill>
                  <a:srgbClr val="3333CC"/>
                </a:solidFill>
              </a:rPr>
              <a:t/>
            </a:r>
            <a:br>
              <a:rPr lang="en-GB" b="0" u="sng" dirty="0" smtClean="0">
                <a:solidFill>
                  <a:srgbClr val="3333CC"/>
                </a:solidFill>
              </a:rPr>
            </a:br>
            <a:endParaRPr lang="en-US" sz="2800" u="sng" dirty="0" smtClean="0">
              <a:solidFill>
                <a:srgbClr val="3333CC"/>
              </a:solidFill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429000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-Reflex contraction of an </a:t>
            </a: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agonistic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muscle is accompanied by </a:t>
            </a: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inhibition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the </a:t>
            </a: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antagonistic</a:t>
            </a:r>
            <a:r>
              <a:rPr kumimoji="0" lang="en-GB" sz="3600" b="1" i="0" u="sng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1" i="0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muscle ex: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 contraction of biceps + inhibition of the triceps).</a:t>
            </a:r>
            <a:b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Antagonistic Muscles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4463438" cy="4214842"/>
          </a:xfrm>
          <a:prstGeom prst="rect">
            <a:avLst/>
          </a:prstGeom>
          <a:noFill/>
        </p:spPr>
      </p:pic>
      <p:pic>
        <p:nvPicPr>
          <p:cNvPr id="6" name="صورة 5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98620"/>
            <a:ext cx="4148764" cy="4359272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34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4876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en-US" sz="3000" u="sng" dirty="0" smtClean="0">
                <a:solidFill>
                  <a:srgbClr val="3333CC"/>
                </a:solidFill>
                <a:effectLst/>
              </a:rPr>
              <a:t/>
            </a:r>
            <a:br>
              <a:rPr lang="en-US" sz="3000" u="sng" dirty="0" smtClean="0">
                <a:solidFill>
                  <a:srgbClr val="3333CC"/>
                </a:solidFill>
                <a:effectLst/>
              </a:rPr>
            </a:br>
            <a:r>
              <a:rPr lang="en-US" sz="2300" b="0" dirty="0" smtClean="0"/>
              <a:t/>
            </a:r>
            <a:br>
              <a:rPr lang="en-US" sz="2300" b="0" dirty="0" smtClean="0"/>
            </a:br>
            <a:endParaRPr lang="en-US" sz="2300" b="0" dirty="0" smtClean="0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357158" y="1142984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-</a:t>
            </a: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impulses from stretched muscle&gt;&gt;&gt;&gt;  </a:t>
            </a: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spinal </a:t>
            </a:r>
            <a:r>
              <a:rPr lang="en-GB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cor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 </a:t>
            </a: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to </a:t>
            </a:r>
            <a:r>
              <a:rPr lang="en-GB" sz="3600" b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cause:-</a:t>
            </a:r>
          </a:p>
          <a:p>
            <a:pPr lvl="1" algn="l">
              <a:defRPr/>
            </a:pPr>
            <a:r>
              <a:rPr lang="en-GB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1-stimulate</a:t>
            </a: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the motor neurons </a:t>
            </a: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of </a:t>
            </a:r>
            <a:endParaRPr lang="ar-IQ" sz="36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lvl="1" algn="l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the stimulated muscle</a:t>
            </a:r>
            <a:endParaRPr lang="ar-IQ" sz="36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lvl="1" algn="l">
              <a:defRPr/>
            </a:pP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lvl="1" algn="l">
              <a:defRPr/>
            </a:pPr>
            <a:r>
              <a:rPr lang="en-GB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- send collaterals &gt;&gt;&gt;&gt; </a:t>
            </a:r>
            <a:r>
              <a:rPr lang="en-GB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inhibitory</a:t>
            </a:r>
            <a:r>
              <a:rPr lang="ar-IQ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GB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interneurons</a:t>
            </a: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synapse on the AHCs of the antagonistic muscle &amp; inhibit </a:t>
            </a: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them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572140"/>
            <a:ext cx="2286319" cy="733527"/>
          </a:xfrm>
          <a:prstGeom prst="rect">
            <a:avLst/>
          </a:prstGeom>
        </p:spPr>
      </p:pic>
      <p:pic>
        <p:nvPicPr>
          <p:cNvPr id="8" name="Picture 7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412" y="1785926"/>
            <a:ext cx="1609950" cy="1943371"/>
          </a:xfrm>
          <a:prstGeom prst="rect">
            <a:avLst/>
          </a:prstGeom>
        </p:spPr>
      </p:pic>
      <p:pic>
        <p:nvPicPr>
          <p:cNvPr id="9" name="Picture 8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571612"/>
            <a:ext cx="1914792" cy="1019317"/>
          </a:xfrm>
          <a:prstGeom prst="rect">
            <a:avLst/>
          </a:prstGeom>
        </p:spPr>
      </p:pic>
      <p:pic>
        <p:nvPicPr>
          <p:cNvPr id="10" name="Picture 9" descr="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4536" y="1071546"/>
            <a:ext cx="1676634" cy="657317"/>
          </a:xfrm>
          <a:prstGeom prst="rect">
            <a:avLst/>
          </a:prstGeom>
        </p:spPr>
      </p:pic>
      <p:pic>
        <p:nvPicPr>
          <p:cNvPr id="11" name="Picture 10" descr="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048" y="1500174"/>
            <a:ext cx="1971950" cy="781159"/>
          </a:xfrm>
          <a:prstGeom prst="rect">
            <a:avLst/>
          </a:prstGeom>
        </p:spPr>
      </p:pic>
      <p:pic>
        <p:nvPicPr>
          <p:cNvPr id="12" name="Picture 11" descr="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214290"/>
            <a:ext cx="2143424" cy="647790"/>
          </a:xfrm>
          <a:prstGeom prst="rect">
            <a:avLst/>
          </a:prstGeom>
        </p:spPr>
      </p:pic>
      <p:pic>
        <p:nvPicPr>
          <p:cNvPr id="13" name="Picture 12" descr="2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62988" y="837687"/>
            <a:ext cx="4151352" cy="3734321"/>
          </a:xfrm>
          <a:prstGeom prst="rect">
            <a:avLst/>
          </a:prstGeom>
        </p:spPr>
      </p:pic>
      <p:pic>
        <p:nvPicPr>
          <p:cNvPr id="14" name="Picture 13" descr="2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837687"/>
            <a:ext cx="4153480" cy="3734321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91290" y="3929066"/>
            <a:ext cx="2531868" cy="2276793"/>
          </a:xfrm>
          <a:prstGeom prst="rect">
            <a:avLst/>
          </a:prstGeom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58" y="4357694"/>
            <a:ext cx="2214578" cy="495369"/>
          </a:xfrm>
          <a:prstGeom prst="rect">
            <a:avLst/>
          </a:prstGeom>
        </p:spPr>
      </p:pic>
      <p:pic>
        <p:nvPicPr>
          <p:cNvPr id="16" name="Picture 15" descr="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5072074"/>
            <a:ext cx="2029108" cy="447738"/>
          </a:xfrm>
          <a:prstGeom prst="rect">
            <a:avLst/>
          </a:prstGeom>
        </p:spPr>
      </p:pic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14" cstate="print"/>
          <a:stretch>
            <a:fillRect/>
          </a:stretch>
        </p:blipFill>
        <p:spPr>
          <a:xfrm>
            <a:off x="6429388" y="5429264"/>
            <a:ext cx="2067214" cy="857370"/>
          </a:xfrm>
        </p:spPr>
      </p:pic>
      <p:pic>
        <p:nvPicPr>
          <p:cNvPr id="17" name="Picture 16" descr="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4857760"/>
            <a:ext cx="1905266" cy="438211"/>
          </a:xfrm>
          <a:prstGeom prst="rect">
            <a:avLst/>
          </a:prstGeom>
        </p:spPr>
      </p:pic>
      <p:pic>
        <p:nvPicPr>
          <p:cNvPr id="18" name="Picture 17" descr="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29322" y="4143380"/>
            <a:ext cx="2715004" cy="485843"/>
          </a:xfrm>
          <a:prstGeom prst="rect">
            <a:avLst/>
          </a:prstGeom>
        </p:spPr>
      </p:pic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>
          <a:xfrm>
            <a:off x="2457704" y="6356350"/>
            <a:ext cx="2895600" cy="365125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21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36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2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CC3300"/>
                </a:solidFill>
              </a:rPr>
              <a:t>Stretch of an innervated muscle evokes :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a- contraction of its spindles</a:t>
            </a:r>
          </a:p>
          <a:p>
            <a:pPr algn="l" rtl="0">
              <a:buNone/>
            </a:pPr>
            <a:r>
              <a:rPr lang="en-US" dirty="0" smtClean="0"/>
              <a:t> b- contraction of its </a:t>
            </a:r>
            <a:r>
              <a:rPr lang="en-US" dirty="0" err="1" smtClean="0"/>
              <a:t>extrafusal</a:t>
            </a:r>
            <a:r>
              <a:rPr lang="en-US" dirty="0" smtClean="0"/>
              <a:t> fibers</a:t>
            </a:r>
          </a:p>
          <a:p>
            <a:pPr algn="l" rtl="0">
              <a:buNone/>
            </a:pPr>
            <a:r>
              <a:rPr lang="en-US" dirty="0" smtClean="0"/>
              <a:t> c- contraction of antagonistic muscles</a:t>
            </a:r>
          </a:p>
          <a:p>
            <a:pPr algn="l" rtl="0">
              <a:buNone/>
            </a:pPr>
            <a:r>
              <a:rPr lang="en-US" dirty="0" smtClean="0"/>
              <a:t> d- relaxation of synergistic muscles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1. Reflex arch started by receptors (muscle spindles  and end by muscle.</a:t>
            </a:r>
          </a:p>
          <a:p>
            <a:pPr algn="l"/>
            <a:r>
              <a:rPr lang="en-US" dirty="0" smtClean="0"/>
              <a:t>2. muscle spindles (sense receptors of the muscle.(Nuclear bag, Nuclear chain)</a:t>
            </a:r>
          </a:p>
          <a:p>
            <a:pPr algn="l"/>
            <a:r>
              <a:rPr lang="en-US" dirty="0" smtClean="0"/>
              <a:t>3. afferent nerve endings (primary, secondary)</a:t>
            </a:r>
          </a:p>
          <a:p>
            <a:pPr algn="l"/>
            <a:r>
              <a:rPr lang="en-US" dirty="0" smtClean="0"/>
              <a:t>4. anterior motor </a:t>
            </a:r>
            <a:r>
              <a:rPr lang="en-US" dirty="0" err="1" smtClean="0"/>
              <a:t>neurns</a:t>
            </a:r>
            <a:r>
              <a:rPr lang="en-US" dirty="0" smtClean="0"/>
              <a:t>(alpha, </a:t>
            </a:r>
            <a:r>
              <a:rPr lang="en-US" dirty="0" err="1" smtClean="0"/>
              <a:t>gama</a:t>
            </a:r>
            <a:r>
              <a:rPr lang="en-US" dirty="0"/>
              <a:t> </a:t>
            </a:r>
            <a:r>
              <a:rPr lang="en-US" dirty="0" smtClean="0"/>
              <a:t>motor neurons)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 bwMode="auto">
          <a:xfrm>
            <a:off x="457200" y="6356350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7" y="27089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Thank You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copyright©2019 Basarah Medical College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41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357430"/>
            <a:ext cx="2428892" cy="1191106"/>
          </a:xfrm>
          <a:prstGeom prst="rect">
            <a:avLst/>
          </a:prstGeom>
        </p:spPr>
      </p:pic>
      <p:sp>
        <p:nvSpPr>
          <p:cNvPr id="8202" name="Freeform 16"/>
          <p:cNvSpPr>
            <a:spLocks/>
          </p:cNvSpPr>
          <p:nvPr/>
        </p:nvSpPr>
        <p:spPr bwMode="auto">
          <a:xfrm>
            <a:off x="601663" y="2620963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4 w 216"/>
              <a:gd name="T65" fmla="*/ 108 h 216"/>
              <a:gd name="T66" fmla="*/ 216 w 216"/>
              <a:gd name="T67" fmla="*/ 108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6"/>
              <a:gd name="T104" fmla="*/ 216 w 216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4" name="Freeform 18"/>
          <p:cNvSpPr>
            <a:spLocks/>
          </p:cNvSpPr>
          <p:nvPr/>
        </p:nvSpPr>
        <p:spPr bwMode="auto">
          <a:xfrm>
            <a:off x="601663" y="3182938"/>
            <a:ext cx="342900" cy="346075"/>
          </a:xfrm>
          <a:custGeom>
            <a:avLst/>
            <a:gdLst>
              <a:gd name="T0" fmla="*/ 216 w 216"/>
              <a:gd name="T1" fmla="*/ 108 h 218"/>
              <a:gd name="T2" fmla="*/ 214 w 216"/>
              <a:gd name="T3" fmla="*/ 130 h 218"/>
              <a:gd name="T4" fmla="*/ 208 w 216"/>
              <a:gd name="T5" fmla="*/ 150 h 218"/>
              <a:gd name="T6" fmla="*/ 198 w 216"/>
              <a:gd name="T7" fmla="*/ 170 h 218"/>
              <a:gd name="T8" fmla="*/ 186 w 216"/>
              <a:gd name="T9" fmla="*/ 186 h 218"/>
              <a:gd name="T10" fmla="*/ 170 w 216"/>
              <a:gd name="T11" fmla="*/ 198 h 218"/>
              <a:gd name="T12" fmla="*/ 150 w 216"/>
              <a:gd name="T13" fmla="*/ 208 h 218"/>
              <a:gd name="T14" fmla="*/ 130 w 216"/>
              <a:gd name="T15" fmla="*/ 214 h 218"/>
              <a:gd name="T16" fmla="*/ 108 w 216"/>
              <a:gd name="T17" fmla="*/ 218 h 218"/>
              <a:gd name="T18" fmla="*/ 86 w 216"/>
              <a:gd name="T19" fmla="*/ 214 h 218"/>
              <a:gd name="T20" fmla="*/ 66 w 216"/>
              <a:gd name="T21" fmla="*/ 208 h 218"/>
              <a:gd name="T22" fmla="*/ 48 w 216"/>
              <a:gd name="T23" fmla="*/ 198 h 218"/>
              <a:gd name="T24" fmla="*/ 32 w 216"/>
              <a:gd name="T25" fmla="*/ 186 h 218"/>
              <a:gd name="T26" fmla="*/ 20 w 216"/>
              <a:gd name="T27" fmla="*/ 170 h 218"/>
              <a:gd name="T28" fmla="*/ 10 w 216"/>
              <a:gd name="T29" fmla="*/ 150 h 218"/>
              <a:gd name="T30" fmla="*/ 2 w 216"/>
              <a:gd name="T31" fmla="*/ 130 h 218"/>
              <a:gd name="T32" fmla="*/ 0 w 216"/>
              <a:gd name="T33" fmla="*/ 108 h 218"/>
              <a:gd name="T34" fmla="*/ 2 w 216"/>
              <a:gd name="T35" fmla="*/ 88 h 218"/>
              <a:gd name="T36" fmla="*/ 10 w 216"/>
              <a:gd name="T37" fmla="*/ 66 h 218"/>
              <a:gd name="T38" fmla="*/ 20 w 216"/>
              <a:gd name="T39" fmla="*/ 48 h 218"/>
              <a:gd name="T40" fmla="*/ 32 w 216"/>
              <a:gd name="T41" fmla="*/ 32 h 218"/>
              <a:gd name="T42" fmla="*/ 48 w 216"/>
              <a:gd name="T43" fmla="*/ 20 h 218"/>
              <a:gd name="T44" fmla="*/ 66 w 216"/>
              <a:gd name="T45" fmla="*/ 10 h 218"/>
              <a:gd name="T46" fmla="*/ 86 w 216"/>
              <a:gd name="T47" fmla="*/ 2 h 218"/>
              <a:gd name="T48" fmla="*/ 108 w 216"/>
              <a:gd name="T49" fmla="*/ 0 h 218"/>
              <a:gd name="T50" fmla="*/ 130 w 216"/>
              <a:gd name="T51" fmla="*/ 2 h 218"/>
              <a:gd name="T52" fmla="*/ 150 w 216"/>
              <a:gd name="T53" fmla="*/ 10 h 218"/>
              <a:gd name="T54" fmla="*/ 170 w 216"/>
              <a:gd name="T55" fmla="*/ 20 h 218"/>
              <a:gd name="T56" fmla="*/ 186 w 216"/>
              <a:gd name="T57" fmla="*/ 32 h 218"/>
              <a:gd name="T58" fmla="*/ 198 w 216"/>
              <a:gd name="T59" fmla="*/ 48 h 218"/>
              <a:gd name="T60" fmla="*/ 208 w 216"/>
              <a:gd name="T61" fmla="*/ 66 h 218"/>
              <a:gd name="T62" fmla="*/ 214 w 216"/>
              <a:gd name="T63" fmla="*/ 88 h 218"/>
              <a:gd name="T64" fmla="*/ 214 w 216"/>
              <a:gd name="T65" fmla="*/ 108 h 218"/>
              <a:gd name="T66" fmla="*/ 216 w 216"/>
              <a:gd name="T67" fmla="*/ 108 h 2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8"/>
              <a:gd name="T104" fmla="*/ 216 w 216"/>
              <a:gd name="T105" fmla="*/ 218 h 2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8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8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8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20"/>
                </a:lnTo>
                <a:lnTo>
                  <a:pt x="66" y="10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10"/>
                </a:lnTo>
                <a:lnTo>
                  <a:pt x="170" y="20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8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1142976" y="3857628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Integration center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8211" name="Rectangle 25"/>
          <p:cNvSpPr>
            <a:spLocks noChangeArrowheads="1"/>
          </p:cNvSpPr>
          <p:nvPr/>
        </p:nvSpPr>
        <p:spPr bwMode="auto">
          <a:xfrm>
            <a:off x="7300110" y="5700713"/>
            <a:ext cx="1396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Spinal </a:t>
            </a:r>
            <a:r>
              <a:rPr lang="en-US" sz="2000" b="1" dirty="0" smtClean="0">
                <a:solidFill>
                  <a:srgbClr val="231F20"/>
                </a:solidFill>
                <a:latin typeface="Arial" pitchFamily="34" charset="0"/>
              </a:rPr>
              <a:t>cord</a:t>
            </a:r>
            <a:endParaRPr lang="en-US" sz="2000" b="1" dirty="0">
              <a:solidFill>
                <a:srgbClr val="231F20"/>
              </a:solidFill>
              <a:latin typeface="Arial" pitchFamily="34" charset="0"/>
            </a:endParaRPr>
          </a:p>
        </p:txBody>
      </p:sp>
      <p:sp>
        <p:nvSpPr>
          <p:cNvPr id="8212" name="Rectangle 26"/>
          <p:cNvSpPr>
            <a:spLocks noChangeArrowheads="1"/>
          </p:cNvSpPr>
          <p:nvPr/>
        </p:nvSpPr>
        <p:spPr bwMode="auto">
          <a:xfrm>
            <a:off x="6572264" y="2357430"/>
            <a:ext cx="141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Interneuron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8215" name="Freeform 29"/>
          <p:cNvSpPr>
            <a:spLocks/>
          </p:cNvSpPr>
          <p:nvPr/>
        </p:nvSpPr>
        <p:spPr bwMode="auto">
          <a:xfrm>
            <a:off x="601663" y="3760788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70 h 216"/>
              <a:gd name="T8" fmla="*/ 186 w 216"/>
              <a:gd name="T9" fmla="*/ 186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6 h 216"/>
              <a:gd name="T26" fmla="*/ 20 w 216"/>
              <a:gd name="T27" fmla="*/ 170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4 w 216"/>
              <a:gd name="T65" fmla="*/ 108 h 216"/>
              <a:gd name="T66" fmla="*/ 216 w 216"/>
              <a:gd name="T67" fmla="*/ 108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6"/>
              <a:gd name="T104" fmla="*/ 216 w 216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16" name="Freeform 30"/>
          <p:cNvSpPr>
            <a:spLocks/>
          </p:cNvSpPr>
          <p:nvPr/>
        </p:nvSpPr>
        <p:spPr bwMode="auto">
          <a:xfrm>
            <a:off x="642910" y="3786190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70 h 216"/>
              <a:gd name="T8" fmla="*/ 186 w 216"/>
              <a:gd name="T9" fmla="*/ 186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6 h 216"/>
              <a:gd name="T26" fmla="*/ 20 w 216"/>
              <a:gd name="T27" fmla="*/ 170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18" name="Freeform 32"/>
          <p:cNvSpPr>
            <a:spLocks/>
          </p:cNvSpPr>
          <p:nvPr/>
        </p:nvSpPr>
        <p:spPr bwMode="auto">
          <a:xfrm>
            <a:off x="642910" y="4357694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19" name="Freeform 33"/>
          <p:cNvSpPr>
            <a:spLocks/>
          </p:cNvSpPr>
          <p:nvPr/>
        </p:nvSpPr>
        <p:spPr bwMode="auto">
          <a:xfrm>
            <a:off x="601663" y="4938713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4 w 216"/>
              <a:gd name="T65" fmla="*/ 108 h 216"/>
              <a:gd name="T66" fmla="*/ 216 w 216"/>
              <a:gd name="T67" fmla="*/ 108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6"/>
              <a:gd name="T104" fmla="*/ 216 w 216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23" name="Rectangle 37"/>
          <p:cNvSpPr>
            <a:spLocks noChangeArrowheads="1"/>
          </p:cNvSpPr>
          <p:nvPr/>
        </p:nvSpPr>
        <p:spPr bwMode="auto">
          <a:xfrm>
            <a:off x="571472" y="3786190"/>
            <a:ext cx="3000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Black" pitchFamily="34" charset="0"/>
              </a:rPr>
              <a:t>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8224" name="Rectangle 38"/>
          <p:cNvSpPr>
            <a:spLocks noChangeArrowheads="1"/>
          </p:cNvSpPr>
          <p:nvPr/>
        </p:nvSpPr>
        <p:spPr bwMode="auto">
          <a:xfrm>
            <a:off x="714348" y="4357694"/>
            <a:ext cx="177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Black" pitchFamily="34" charset="0"/>
              </a:rPr>
              <a:t>4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8225" name="Rectangle 39"/>
          <p:cNvSpPr>
            <a:spLocks noChangeArrowheads="1"/>
          </p:cNvSpPr>
          <p:nvPr/>
        </p:nvSpPr>
        <p:spPr bwMode="auto">
          <a:xfrm>
            <a:off x="693738" y="4956175"/>
            <a:ext cx="177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Black" pitchFamily="34" charset="0"/>
              </a:rPr>
              <a:t>5</a:t>
            </a:r>
            <a:endParaRPr lang="en-US" sz="1800" dirty="0">
              <a:latin typeface="Arial" pitchFamily="34" charset="0"/>
            </a:endParaRPr>
          </a:p>
        </p:txBody>
      </p:sp>
      <p:pic>
        <p:nvPicPr>
          <p:cNvPr id="34" name="Picture 3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10571"/>
            <a:ext cx="2829320" cy="2489801"/>
          </a:xfrm>
          <a:prstGeom prst="rect">
            <a:avLst/>
          </a:prstGeom>
        </p:spPr>
      </p:pic>
      <p:pic>
        <p:nvPicPr>
          <p:cNvPr id="41" name="Picture 40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77165"/>
            <a:ext cx="3248484" cy="2823537"/>
          </a:xfrm>
          <a:prstGeom prst="rect">
            <a:avLst/>
          </a:prstGeom>
        </p:spPr>
      </p:pic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1039813" y="2652713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Receptor 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8213" name="Rectangle 27"/>
          <p:cNvSpPr>
            <a:spLocks noChangeArrowheads="1"/>
          </p:cNvSpPr>
          <p:nvPr/>
        </p:nvSpPr>
        <p:spPr bwMode="auto">
          <a:xfrm>
            <a:off x="2106613" y="614363"/>
            <a:ext cx="1071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Stimulus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8214" name="Rectangle 28"/>
          <p:cNvSpPr>
            <a:spLocks noChangeArrowheads="1"/>
          </p:cNvSpPr>
          <p:nvPr/>
        </p:nvSpPr>
        <p:spPr bwMode="auto">
          <a:xfrm>
            <a:off x="2516188" y="15890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Skin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8221" name="Rectangle 35"/>
          <p:cNvSpPr>
            <a:spLocks noChangeArrowheads="1"/>
          </p:cNvSpPr>
          <p:nvPr/>
        </p:nvSpPr>
        <p:spPr bwMode="auto">
          <a:xfrm>
            <a:off x="693738" y="2638425"/>
            <a:ext cx="177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Black" pitchFamily="34" charset="0"/>
              </a:rPr>
              <a:t>1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8203" name="Freeform 17"/>
          <p:cNvSpPr>
            <a:spLocks/>
          </p:cNvSpPr>
          <p:nvPr/>
        </p:nvSpPr>
        <p:spPr bwMode="auto">
          <a:xfrm>
            <a:off x="611188" y="2630488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199" name="Freeform 13"/>
          <p:cNvSpPr>
            <a:spLocks/>
          </p:cNvSpPr>
          <p:nvPr/>
        </p:nvSpPr>
        <p:spPr bwMode="auto">
          <a:xfrm>
            <a:off x="3316288" y="3011488"/>
            <a:ext cx="1625600" cy="365125"/>
          </a:xfrm>
          <a:custGeom>
            <a:avLst/>
            <a:gdLst>
              <a:gd name="T0" fmla="*/ 0 w 1024"/>
              <a:gd name="T1" fmla="*/ 230 h 230"/>
              <a:gd name="T2" fmla="*/ 642 w 1024"/>
              <a:gd name="T3" fmla="*/ 230 h 230"/>
              <a:gd name="T4" fmla="*/ 1024 w 1024"/>
              <a:gd name="T5" fmla="*/ 0 h 230"/>
              <a:gd name="T6" fmla="*/ 0 60000 65536"/>
              <a:gd name="T7" fmla="*/ 0 60000 65536"/>
              <a:gd name="T8" fmla="*/ 0 60000 65536"/>
              <a:gd name="T9" fmla="*/ 0 w 1024"/>
              <a:gd name="T10" fmla="*/ 0 h 230"/>
              <a:gd name="T11" fmla="*/ 1024 w 1024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4" h="230">
                <a:moveTo>
                  <a:pt x="0" y="230"/>
                </a:moveTo>
                <a:lnTo>
                  <a:pt x="642" y="230"/>
                </a:lnTo>
                <a:lnTo>
                  <a:pt x="1024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5" name="Freeform 19"/>
          <p:cNvSpPr>
            <a:spLocks/>
          </p:cNvSpPr>
          <p:nvPr/>
        </p:nvSpPr>
        <p:spPr bwMode="auto">
          <a:xfrm>
            <a:off x="642910" y="3214686"/>
            <a:ext cx="342900" cy="346075"/>
          </a:xfrm>
          <a:custGeom>
            <a:avLst/>
            <a:gdLst>
              <a:gd name="T0" fmla="*/ 216 w 216"/>
              <a:gd name="T1" fmla="*/ 108 h 218"/>
              <a:gd name="T2" fmla="*/ 214 w 216"/>
              <a:gd name="T3" fmla="*/ 130 h 218"/>
              <a:gd name="T4" fmla="*/ 208 w 216"/>
              <a:gd name="T5" fmla="*/ 150 h 218"/>
              <a:gd name="T6" fmla="*/ 198 w 216"/>
              <a:gd name="T7" fmla="*/ 170 h 218"/>
              <a:gd name="T8" fmla="*/ 186 w 216"/>
              <a:gd name="T9" fmla="*/ 186 h 218"/>
              <a:gd name="T10" fmla="*/ 170 w 216"/>
              <a:gd name="T11" fmla="*/ 198 h 218"/>
              <a:gd name="T12" fmla="*/ 150 w 216"/>
              <a:gd name="T13" fmla="*/ 208 h 218"/>
              <a:gd name="T14" fmla="*/ 130 w 216"/>
              <a:gd name="T15" fmla="*/ 214 h 218"/>
              <a:gd name="T16" fmla="*/ 108 w 216"/>
              <a:gd name="T17" fmla="*/ 218 h 218"/>
              <a:gd name="T18" fmla="*/ 86 w 216"/>
              <a:gd name="T19" fmla="*/ 214 h 218"/>
              <a:gd name="T20" fmla="*/ 66 w 216"/>
              <a:gd name="T21" fmla="*/ 208 h 218"/>
              <a:gd name="T22" fmla="*/ 48 w 216"/>
              <a:gd name="T23" fmla="*/ 198 h 218"/>
              <a:gd name="T24" fmla="*/ 32 w 216"/>
              <a:gd name="T25" fmla="*/ 186 h 218"/>
              <a:gd name="T26" fmla="*/ 20 w 216"/>
              <a:gd name="T27" fmla="*/ 170 h 218"/>
              <a:gd name="T28" fmla="*/ 10 w 216"/>
              <a:gd name="T29" fmla="*/ 150 h 218"/>
              <a:gd name="T30" fmla="*/ 2 w 216"/>
              <a:gd name="T31" fmla="*/ 130 h 218"/>
              <a:gd name="T32" fmla="*/ 0 w 216"/>
              <a:gd name="T33" fmla="*/ 108 h 218"/>
              <a:gd name="T34" fmla="*/ 2 w 216"/>
              <a:gd name="T35" fmla="*/ 88 h 218"/>
              <a:gd name="T36" fmla="*/ 10 w 216"/>
              <a:gd name="T37" fmla="*/ 66 h 218"/>
              <a:gd name="T38" fmla="*/ 20 w 216"/>
              <a:gd name="T39" fmla="*/ 48 h 218"/>
              <a:gd name="T40" fmla="*/ 32 w 216"/>
              <a:gd name="T41" fmla="*/ 32 h 218"/>
              <a:gd name="T42" fmla="*/ 48 w 216"/>
              <a:gd name="T43" fmla="*/ 20 h 218"/>
              <a:gd name="T44" fmla="*/ 66 w 216"/>
              <a:gd name="T45" fmla="*/ 10 h 218"/>
              <a:gd name="T46" fmla="*/ 86 w 216"/>
              <a:gd name="T47" fmla="*/ 2 h 218"/>
              <a:gd name="T48" fmla="*/ 108 w 216"/>
              <a:gd name="T49" fmla="*/ 0 h 218"/>
              <a:gd name="T50" fmla="*/ 130 w 216"/>
              <a:gd name="T51" fmla="*/ 2 h 218"/>
              <a:gd name="T52" fmla="*/ 150 w 216"/>
              <a:gd name="T53" fmla="*/ 10 h 218"/>
              <a:gd name="T54" fmla="*/ 170 w 216"/>
              <a:gd name="T55" fmla="*/ 20 h 218"/>
              <a:gd name="T56" fmla="*/ 186 w 216"/>
              <a:gd name="T57" fmla="*/ 32 h 218"/>
              <a:gd name="T58" fmla="*/ 198 w 216"/>
              <a:gd name="T59" fmla="*/ 48 h 218"/>
              <a:gd name="T60" fmla="*/ 208 w 216"/>
              <a:gd name="T61" fmla="*/ 66 h 218"/>
              <a:gd name="T62" fmla="*/ 214 w 216"/>
              <a:gd name="T63" fmla="*/ 88 h 218"/>
              <a:gd name="T64" fmla="*/ 216 w 216"/>
              <a:gd name="T65" fmla="*/ 108 h 2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8"/>
              <a:gd name="T101" fmla="*/ 216 w 216"/>
              <a:gd name="T102" fmla="*/ 218 h 2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8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8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8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20"/>
                </a:lnTo>
                <a:lnTo>
                  <a:pt x="66" y="10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10"/>
                </a:lnTo>
                <a:lnTo>
                  <a:pt x="170" y="20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8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22" name="Rectangle 36"/>
          <p:cNvSpPr>
            <a:spLocks noChangeArrowheads="1"/>
          </p:cNvSpPr>
          <p:nvPr/>
        </p:nvSpPr>
        <p:spPr bwMode="auto">
          <a:xfrm>
            <a:off x="714348" y="3214686"/>
            <a:ext cx="177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Black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1500166" y="3214686"/>
            <a:ext cx="17376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31F20"/>
                </a:solidFill>
                <a:latin typeface="Arial" pitchFamily="34" charset="0"/>
              </a:rPr>
              <a:t>Afferent nerve</a:t>
            </a:r>
          </a:p>
        </p:txBody>
      </p:sp>
      <p:sp>
        <p:nvSpPr>
          <p:cNvPr id="8200" name="Freeform 14"/>
          <p:cNvSpPr>
            <a:spLocks/>
          </p:cNvSpPr>
          <p:nvPr/>
        </p:nvSpPr>
        <p:spPr bwMode="auto">
          <a:xfrm>
            <a:off x="3316288" y="3887788"/>
            <a:ext cx="2171700" cy="85725"/>
          </a:xfrm>
          <a:custGeom>
            <a:avLst/>
            <a:gdLst>
              <a:gd name="T0" fmla="*/ 0 w 1368"/>
              <a:gd name="T1" fmla="*/ 54 h 54"/>
              <a:gd name="T2" fmla="*/ 630 w 1368"/>
              <a:gd name="T3" fmla="*/ 54 h 54"/>
              <a:gd name="T4" fmla="*/ 1368 w 1368"/>
              <a:gd name="T5" fmla="*/ 0 h 54"/>
              <a:gd name="T6" fmla="*/ 0 60000 65536"/>
              <a:gd name="T7" fmla="*/ 0 60000 65536"/>
              <a:gd name="T8" fmla="*/ 0 60000 65536"/>
              <a:gd name="T9" fmla="*/ 0 w 1368"/>
              <a:gd name="T10" fmla="*/ 0 h 54"/>
              <a:gd name="T11" fmla="*/ 1368 w 136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4">
                <a:moveTo>
                  <a:pt x="0" y="54"/>
                </a:moveTo>
                <a:lnTo>
                  <a:pt x="630" y="54"/>
                </a:lnTo>
                <a:lnTo>
                  <a:pt x="1368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5659438" y="2722563"/>
            <a:ext cx="968375" cy="1168400"/>
          </a:xfrm>
          <a:custGeom>
            <a:avLst/>
            <a:gdLst>
              <a:gd name="T0" fmla="*/ 610 w 610"/>
              <a:gd name="T1" fmla="*/ 0 h 736"/>
              <a:gd name="T2" fmla="*/ 310 w 610"/>
              <a:gd name="T3" fmla="*/ 0 h 736"/>
              <a:gd name="T4" fmla="*/ 0 w 610"/>
              <a:gd name="T5" fmla="*/ 736 h 736"/>
              <a:gd name="T6" fmla="*/ 0 60000 65536"/>
              <a:gd name="T7" fmla="*/ 0 60000 65536"/>
              <a:gd name="T8" fmla="*/ 0 60000 65536"/>
              <a:gd name="T9" fmla="*/ 0 w 610"/>
              <a:gd name="T10" fmla="*/ 0 h 736"/>
              <a:gd name="T11" fmla="*/ 610 w 610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0" h="736">
                <a:moveTo>
                  <a:pt x="610" y="0"/>
                </a:moveTo>
                <a:lnTo>
                  <a:pt x="310" y="0"/>
                </a:lnTo>
                <a:lnTo>
                  <a:pt x="0" y="73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4286256"/>
            <a:ext cx="3357586" cy="1264295"/>
          </a:xfrm>
          <a:prstGeom prst="rect">
            <a:avLst/>
          </a:prstGeom>
        </p:spPr>
      </p:pic>
      <p:sp>
        <p:nvSpPr>
          <p:cNvPr id="8201" name="Freeform 15"/>
          <p:cNvSpPr>
            <a:spLocks/>
          </p:cNvSpPr>
          <p:nvPr/>
        </p:nvSpPr>
        <p:spPr bwMode="auto">
          <a:xfrm>
            <a:off x="3316288" y="4551363"/>
            <a:ext cx="2038350" cy="155575"/>
          </a:xfrm>
          <a:custGeom>
            <a:avLst/>
            <a:gdLst>
              <a:gd name="T0" fmla="*/ 0 w 1284"/>
              <a:gd name="T1" fmla="*/ 0 h 98"/>
              <a:gd name="T2" fmla="*/ 636 w 1284"/>
              <a:gd name="T3" fmla="*/ 0 h 98"/>
              <a:gd name="T4" fmla="*/ 1284 w 1284"/>
              <a:gd name="T5" fmla="*/ 98 h 98"/>
              <a:gd name="T6" fmla="*/ 0 60000 65536"/>
              <a:gd name="T7" fmla="*/ 0 60000 65536"/>
              <a:gd name="T8" fmla="*/ 0 60000 65536"/>
              <a:gd name="T9" fmla="*/ 0 w 1284"/>
              <a:gd name="T10" fmla="*/ 0 h 98"/>
              <a:gd name="T11" fmla="*/ 1284 w 1284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4" h="98">
                <a:moveTo>
                  <a:pt x="0" y="0"/>
                </a:moveTo>
                <a:lnTo>
                  <a:pt x="636" y="0"/>
                </a:lnTo>
                <a:lnTo>
                  <a:pt x="1284" y="9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196" name="Freeform 10"/>
          <p:cNvSpPr>
            <a:spLocks/>
          </p:cNvSpPr>
          <p:nvPr/>
        </p:nvSpPr>
        <p:spPr bwMode="auto">
          <a:xfrm>
            <a:off x="5703888" y="5224463"/>
            <a:ext cx="869950" cy="631825"/>
          </a:xfrm>
          <a:custGeom>
            <a:avLst/>
            <a:gdLst>
              <a:gd name="T0" fmla="*/ 0 w 548"/>
              <a:gd name="T1" fmla="*/ 0 h 398"/>
              <a:gd name="T2" fmla="*/ 180 w 548"/>
              <a:gd name="T3" fmla="*/ 398 h 398"/>
              <a:gd name="T4" fmla="*/ 548 w 548"/>
              <a:gd name="T5" fmla="*/ 398 h 398"/>
              <a:gd name="T6" fmla="*/ 0 60000 65536"/>
              <a:gd name="T7" fmla="*/ 0 60000 65536"/>
              <a:gd name="T8" fmla="*/ 0 60000 65536"/>
              <a:gd name="T9" fmla="*/ 0 w 548"/>
              <a:gd name="T10" fmla="*/ 0 h 398"/>
              <a:gd name="T11" fmla="*/ 548 w 548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398">
                <a:moveTo>
                  <a:pt x="0" y="0"/>
                </a:moveTo>
                <a:lnTo>
                  <a:pt x="180" y="398"/>
                </a:lnTo>
                <a:lnTo>
                  <a:pt x="548" y="39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pic>
        <p:nvPicPr>
          <p:cNvPr id="38" name="Picture 37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4643446"/>
            <a:ext cx="2867425" cy="1571844"/>
          </a:xfrm>
          <a:prstGeom prst="rect">
            <a:avLst/>
          </a:prstGeom>
        </p:spPr>
      </p:pic>
      <p:sp>
        <p:nvSpPr>
          <p:cNvPr id="8198" name="Line 12"/>
          <p:cNvSpPr>
            <a:spLocks noChangeShapeType="1"/>
          </p:cNvSpPr>
          <p:nvPr/>
        </p:nvSpPr>
        <p:spPr bwMode="auto">
          <a:xfrm flipH="1">
            <a:off x="1452563" y="776288"/>
            <a:ext cx="628650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10" name="Rectangle 24"/>
          <p:cNvSpPr>
            <a:spLocks noChangeArrowheads="1"/>
          </p:cNvSpPr>
          <p:nvPr/>
        </p:nvSpPr>
        <p:spPr bwMode="auto">
          <a:xfrm>
            <a:off x="1039813" y="4957763"/>
            <a:ext cx="95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231F20"/>
                </a:solidFill>
                <a:latin typeface="Arial" pitchFamily="34" charset="0"/>
              </a:rPr>
              <a:t>Effector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8220" name="Freeform 34"/>
          <p:cNvSpPr>
            <a:spLocks/>
          </p:cNvSpPr>
          <p:nvPr/>
        </p:nvSpPr>
        <p:spPr bwMode="auto">
          <a:xfrm>
            <a:off x="611188" y="4948238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209" name="Rectangle 23"/>
          <p:cNvSpPr>
            <a:spLocks noChangeArrowheads="1"/>
          </p:cNvSpPr>
          <p:nvPr/>
        </p:nvSpPr>
        <p:spPr bwMode="auto">
          <a:xfrm>
            <a:off x="1285852" y="4357694"/>
            <a:ext cx="1928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31F20"/>
                </a:solidFill>
                <a:latin typeface="Arial" pitchFamily="34" charset="0"/>
              </a:rPr>
              <a:t>Efferent nerve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14744" y="214290"/>
            <a:ext cx="2637260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smtClean="0"/>
              <a:t>Reflex arc </a:t>
            </a:r>
            <a:endParaRPr lang="ar-IQ" sz="4000" dirty="0"/>
          </a:p>
        </p:txBody>
      </p:sp>
      <p:sp>
        <p:nvSpPr>
          <p:cNvPr id="37" name="عنصر نائب لرقم الشريحة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4</a:t>
            </a:fld>
            <a:endParaRPr lang="ar-IQ" dirty="0"/>
          </a:p>
        </p:txBody>
      </p:sp>
      <p:sp>
        <p:nvSpPr>
          <p:cNvPr id="43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build="allAtOnce"/>
      <p:bldP spid="8212" grpId="0" build="allAtOnce"/>
      <p:bldP spid="8216" grpId="0" animBg="1"/>
      <p:bldP spid="8218" grpId="0" animBg="1"/>
      <p:bldP spid="8219" grpId="0" animBg="1"/>
      <p:bldP spid="8223" grpId="0" build="allAtOnce"/>
      <p:bldP spid="8224" grpId="0" build="allAtOnce"/>
      <p:bldP spid="8225" grpId="0" build="allAtOnce"/>
      <p:bldP spid="8214" grpId="0" build="allAtOnce"/>
      <p:bldP spid="8199" grpId="0" animBg="1"/>
      <p:bldP spid="8205" grpId="0" animBg="1"/>
      <p:bldP spid="8222" grpId="0" build="allAtOnce"/>
      <p:bldP spid="8207" grpId="0" build="allAtOnce"/>
      <p:bldP spid="8200" grpId="0" animBg="1"/>
      <p:bldP spid="8197" grpId="0" animBg="1"/>
      <p:bldP spid="8201" grpId="0" animBg="1"/>
      <p:bldP spid="8196" grpId="0" animBg="1"/>
      <p:bldP spid="8198" grpId="0" animBg="1"/>
      <p:bldP spid="8210" grpId="0" build="allAtOnce"/>
      <p:bldP spid="8220" grpId="0" animBg="1"/>
      <p:bldP spid="820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926" y="935164"/>
            <a:ext cx="2637260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smtClean="0"/>
              <a:t>Reflex arc </a:t>
            </a:r>
            <a:endParaRPr lang="ar-IQ" sz="4000" dirty="0"/>
          </a:p>
        </p:txBody>
      </p:sp>
      <p:sp>
        <p:nvSpPr>
          <p:cNvPr id="5" name="Oval 4"/>
          <p:cNvSpPr/>
          <p:nvPr/>
        </p:nvSpPr>
        <p:spPr bwMode="auto">
          <a:xfrm>
            <a:off x="428596" y="3143248"/>
            <a:ext cx="278608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601271" y="3140340"/>
            <a:ext cx="278608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3332188"/>
            <a:ext cx="293702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100" b="1" dirty="0" smtClean="0"/>
              <a:t>Monosynaptic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6186" y="3332188"/>
            <a:ext cx="27109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/>
              <a:t>Polysynaptic</a:t>
            </a:r>
            <a:endParaRPr lang="ar-IQ" sz="3200" dirty="0"/>
          </a:p>
        </p:txBody>
      </p:sp>
      <p:sp>
        <p:nvSpPr>
          <p:cNvPr id="13" name="Down Arrow 12"/>
          <p:cNvSpPr/>
          <p:nvPr/>
        </p:nvSpPr>
        <p:spPr bwMode="auto">
          <a:xfrm rot="19547783">
            <a:off x="5422676" y="1802909"/>
            <a:ext cx="357190" cy="135732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465963">
            <a:off x="2750330" y="1770052"/>
            <a:ext cx="357190" cy="135732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5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8" grpId="0" build="allAtOnce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022" y="2476562"/>
            <a:ext cx="905001" cy="743054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386" y="2548000"/>
            <a:ext cx="1533739" cy="657317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500306"/>
            <a:ext cx="3491245" cy="1071569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0504"/>
            <a:ext cx="1543674" cy="5431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43702" y="4572008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One synapse</a:t>
            </a:r>
            <a:endParaRPr lang="ar-IQ" b="1" dirty="0"/>
          </a:p>
        </p:txBody>
      </p:sp>
      <p:pic>
        <p:nvPicPr>
          <p:cNvPr id="9" name="Picture 8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143248"/>
            <a:ext cx="2382213" cy="819481"/>
          </a:xfrm>
          <a:prstGeom prst="rect">
            <a:avLst/>
          </a:prstGeom>
        </p:spPr>
      </p:pic>
      <p:pic>
        <p:nvPicPr>
          <p:cNvPr id="14" name="Picture 13" descr="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071942"/>
            <a:ext cx="942857" cy="523810"/>
          </a:xfrm>
          <a:prstGeom prst="rect">
            <a:avLst/>
          </a:prstGeom>
        </p:spPr>
      </p:pic>
      <p:pic>
        <p:nvPicPr>
          <p:cNvPr id="22" name="Picture 21" descr="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2500306"/>
            <a:ext cx="2071350" cy="1928826"/>
          </a:xfrm>
          <a:prstGeom prst="rect">
            <a:avLst/>
          </a:prstGeom>
        </p:spPr>
      </p:pic>
      <p:pic>
        <p:nvPicPr>
          <p:cNvPr id="8" name="Picture 7" descr="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3357562"/>
            <a:ext cx="4000545" cy="100526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 rot="14140845">
            <a:off x="6341405" y="4020658"/>
            <a:ext cx="984486" cy="13389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071802" y="357166"/>
            <a:ext cx="2857520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488" y="642918"/>
            <a:ext cx="293702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100" b="1" dirty="0" smtClean="0"/>
              <a:t>Monosynaptic</a:t>
            </a:r>
          </a:p>
        </p:txBody>
      </p:sp>
      <p:sp>
        <p:nvSpPr>
          <p:cNvPr id="1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577108"/>
            <a:ext cx="905001" cy="743054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648546"/>
            <a:ext cx="1533739" cy="657317"/>
          </a:xfrm>
          <a:prstGeom prst="rect">
            <a:avLst/>
          </a:prstGeom>
        </p:spPr>
      </p:pic>
      <p:pic>
        <p:nvPicPr>
          <p:cNvPr id="10" name="Picture 9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91620"/>
            <a:ext cx="809952" cy="457385"/>
          </a:xfrm>
          <a:prstGeom prst="rect">
            <a:avLst/>
          </a:prstGeom>
        </p:spPr>
      </p:pic>
      <p:pic>
        <p:nvPicPr>
          <p:cNvPr id="6" name="Picture 5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577108"/>
            <a:ext cx="3487560" cy="848068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6" cstate="print"/>
          <a:srcRect t="4142" r="7097"/>
          <a:stretch>
            <a:fillRect/>
          </a:stretch>
        </p:blipFill>
        <p:spPr>
          <a:xfrm>
            <a:off x="5429256" y="2577108"/>
            <a:ext cx="3071834" cy="1653284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4220182"/>
            <a:ext cx="1543674" cy="543145"/>
          </a:xfrm>
          <a:prstGeom prst="rect">
            <a:avLst/>
          </a:prstGeom>
        </p:spPr>
      </p:pic>
      <p:pic>
        <p:nvPicPr>
          <p:cNvPr id="16" name="Picture 15" descr="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220182"/>
            <a:ext cx="942857" cy="523810"/>
          </a:xfrm>
          <a:prstGeom prst="rect">
            <a:avLst/>
          </a:prstGeom>
        </p:spPr>
      </p:pic>
      <p:pic>
        <p:nvPicPr>
          <p:cNvPr id="9" name="Picture 8" descr="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9" y="3634186"/>
            <a:ext cx="3744836" cy="514558"/>
          </a:xfrm>
          <a:prstGeom prst="rect">
            <a:avLst/>
          </a:prstGeom>
        </p:spPr>
      </p:pic>
      <p:pic>
        <p:nvPicPr>
          <p:cNvPr id="14" name="Picture 13" descr="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00166" y="3257825"/>
            <a:ext cx="2382213" cy="8194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43768" y="4648810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Synapse 2</a:t>
            </a:r>
            <a:endParaRPr lang="ar-IQ" b="1" dirty="0"/>
          </a:p>
        </p:txBody>
      </p:sp>
      <p:sp>
        <p:nvSpPr>
          <p:cNvPr id="17" name="Right Arrow 16"/>
          <p:cNvSpPr/>
          <p:nvPr/>
        </p:nvSpPr>
        <p:spPr bwMode="auto">
          <a:xfrm rot="14140845">
            <a:off x="7127223" y="4092097"/>
            <a:ext cx="984486" cy="13389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71802" y="285728"/>
            <a:ext cx="278608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8926" y="428604"/>
            <a:ext cx="27109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/>
              <a:t>Polysynaptic</a:t>
            </a:r>
            <a:endParaRPr lang="ar-IQ" sz="3200" dirty="0"/>
          </a:p>
        </p:txBody>
      </p:sp>
      <p:sp>
        <p:nvSpPr>
          <p:cNvPr id="22" name="Right Arrow 21"/>
          <p:cNvSpPr/>
          <p:nvPr/>
        </p:nvSpPr>
        <p:spPr bwMode="auto">
          <a:xfrm rot="5932947">
            <a:off x="6661219" y="2724880"/>
            <a:ext cx="984486" cy="14116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72264" y="185736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Synapse 1</a:t>
            </a:r>
            <a:endParaRPr lang="ar-IQ" b="1" dirty="0"/>
          </a:p>
        </p:txBody>
      </p:sp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7</a:t>
            </a:fld>
            <a:endParaRPr lang="ar-IQ"/>
          </a:p>
        </p:txBody>
      </p:sp>
      <p:sp>
        <p:nvSpPr>
          <p:cNvPr id="24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6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7" grpId="0" animBg="1"/>
      <p:bldP spid="22" grpId="0" animBg="1"/>
      <p:bldP spid="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23" name="Oval 22"/>
          <p:cNvSpPr/>
          <p:nvPr/>
        </p:nvSpPr>
        <p:spPr bwMode="auto">
          <a:xfrm>
            <a:off x="3071802" y="357166"/>
            <a:ext cx="2857520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488" y="642918"/>
            <a:ext cx="293702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100" b="1" dirty="0" smtClean="0"/>
              <a:t>Monosynaptic</a:t>
            </a:r>
          </a:p>
        </p:txBody>
      </p:sp>
      <p:sp>
        <p:nvSpPr>
          <p:cNvPr id="16" name="عنصر نائب للمحتوى 15"/>
          <p:cNvSpPr>
            <a:spLocks noGrp="1"/>
          </p:cNvSpPr>
          <p:nvPr>
            <p:ph idx="1"/>
          </p:nvPr>
        </p:nvSpPr>
        <p:spPr>
          <a:xfrm>
            <a:off x="428596" y="2643183"/>
            <a:ext cx="8229600" cy="1785950"/>
          </a:xfrm>
        </p:spPr>
        <p:txBody>
          <a:bodyPr/>
          <a:lstStyle/>
          <a:p>
            <a:pPr algn="ctr" rtl="0">
              <a:buNone/>
            </a:pPr>
            <a:r>
              <a:rPr lang="en-US" sz="9600" b="1" i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Stretch reflex</a:t>
            </a:r>
            <a:r>
              <a:rPr lang="en-US" sz="9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</a:p>
          <a:p>
            <a:pPr algn="l" rtl="0"/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8</a:t>
            </a:fld>
            <a:endParaRPr lang="ar-IQ"/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Stretch reflex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b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endParaRPr lang="ar-IQ" dirty="0"/>
          </a:p>
        </p:txBody>
      </p:sp>
      <p:sp>
        <p:nvSpPr>
          <p:cNvPr id="3" name="شبه منحرف 2"/>
          <p:cNvSpPr/>
          <p:nvPr/>
        </p:nvSpPr>
        <p:spPr>
          <a:xfrm rot="5400000">
            <a:off x="1071538" y="2357430"/>
            <a:ext cx="3857652" cy="3571900"/>
          </a:xfrm>
          <a:prstGeom prst="trapezoid">
            <a:avLst/>
          </a:prstGeom>
          <a:noFill/>
          <a:ln w="44450">
            <a:solidFill>
              <a:srgbClr val="AF5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مربع نص 5"/>
          <p:cNvSpPr txBox="1"/>
          <p:nvPr/>
        </p:nvSpPr>
        <p:spPr>
          <a:xfrm>
            <a:off x="1500166" y="3071810"/>
            <a:ext cx="264320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sudden stretch of a muscle </a:t>
            </a:r>
            <a:endParaRPr lang="ar-IQ" sz="3600" dirty="0" smtClean="0">
              <a:solidFill>
                <a:srgbClr val="002060"/>
              </a:solidFill>
            </a:endParaRPr>
          </a:p>
          <a:p>
            <a:pPr algn="l" rtl="0"/>
            <a:endParaRPr lang="ar-IQ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072066" y="2786058"/>
            <a:ext cx="35719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reflex contraction of the stretched muscle</a:t>
            </a:r>
            <a:endParaRPr lang="ar-IQ" sz="3600" dirty="0" smtClean="0">
              <a:solidFill>
                <a:srgbClr val="002060"/>
              </a:solidFill>
            </a:endParaRPr>
          </a:p>
          <a:p>
            <a:endParaRPr lang="ar-IQ" dirty="0"/>
          </a:p>
        </p:txBody>
      </p:sp>
      <p:sp>
        <p:nvSpPr>
          <p:cNvPr id="5" name="شبه منحرف 4"/>
          <p:cNvSpPr/>
          <p:nvPr/>
        </p:nvSpPr>
        <p:spPr>
          <a:xfrm rot="5400000">
            <a:off x="3929070" y="2214542"/>
            <a:ext cx="5643578" cy="3643338"/>
          </a:xfrm>
          <a:prstGeom prst="trapezoid">
            <a:avLst>
              <a:gd name="adj" fmla="val 36013"/>
            </a:avLst>
          </a:prstGeom>
          <a:noFill/>
          <a:ln w="44450">
            <a:solidFill>
              <a:srgbClr val="AF5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531A-CEEE-43EB-B23D-E84F3D0DCD2F}" type="slidenum">
              <a:rPr lang="ar-IQ" smtClean="0"/>
              <a:pPr/>
              <a:t>9</a:t>
            </a:fld>
            <a:endParaRPr lang="ar-IQ"/>
          </a:p>
        </p:txBody>
      </p:sp>
      <p:sp>
        <p:nvSpPr>
          <p:cNvPr id="9" name="Slide Number Placeholder 9"/>
          <p:cNvSpPr>
            <a:spLocks noGrp="1"/>
          </p:cNvSpPr>
          <p:nvPr/>
        </p:nvSpPr>
        <p:spPr>
          <a:xfrm>
            <a:off x="5943600" y="64674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build="allAtOnce"/>
      <p:bldP spid="6" grpId="1" build="allAtOnce"/>
      <p:bldP spid="8" grpId="0" build="allAtOnce"/>
      <p:bldP spid="8" grpId="1" build="allAtOnce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1057</Words>
  <Application>Microsoft Office PowerPoint</Application>
  <PresentationFormat>On-screen Show (4:3)</PresentationFormat>
  <Paragraphs>264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Helvetica-Condensed-Black</vt:lpstr>
      <vt:lpstr>Tahoma</vt:lpstr>
      <vt:lpstr>Times</vt:lpstr>
      <vt:lpstr>Times New Roman</vt:lpstr>
      <vt:lpstr>Wingdings</vt:lpstr>
      <vt:lpstr>Office Theme</vt:lpstr>
      <vt:lpstr>Spinal cord reflexes</vt:lpstr>
      <vt:lpstr>Objectives</vt:lpstr>
      <vt:lpstr>Bell-Magendie law</vt:lpstr>
      <vt:lpstr>PowerPoint Presentation</vt:lpstr>
      <vt:lpstr>PowerPoint Presentation</vt:lpstr>
      <vt:lpstr>  </vt:lpstr>
      <vt:lpstr>PowerPoint Presentation</vt:lpstr>
      <vt:lpstr>  </vt:lpstr>
      <vt:lpstr>Stretch reflex  </vt:lpstr>
      <vt:lpstr>Components of Stretch reflex  </vt:lpstr>
      <vt:lpstr>PowerPoint Presentation</vt:lpstr>
      <vt:lpstr>Stretch reflex receptor ( Muscle Spindle)  </vt:lpstr>
      <vt:lpstr>PowerPoint Presentation</vt:lpstr>
      <vt:lpstr>Each intrafusal fiber has: </vt:lpstr>
      <vt:lpstr>PowerPoint Presentation</vt:lpstr>
      <vt:lpstr>PowerPoint Presentation</vt:lpstr>
      <vt:lpstr>PowerPoint Presentation</vt:lpstr>
      <vt:lpstr>Innervation of the muscle spindle It has afferent &amp; efferent nerve fibers</vt:lpstr>
      <vt:lpstr>B-Secondary (flower-spray) (Group II)  sensory endings: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responses  Component of stretch reflex </vt:lpstr>
      <vt:lpstr>PowerPoint Presentation</vt:lpstr>
      <vt:lpstr>PowerPoint Presentation</vt:lpstr>
      <vt:lpstr> knee jerk   </vt:lpstr>
      <vt:lpstr>PowerPoint Presentation</vt:lpstr>
      <vt:lpstr>PowerPoint Presentation</vt:lpstr>
      <vt:lpstr>PowerPoint Presentation</vt:lpstr>
      <vt:lpstr>Reciprocal inhibition with stretch reflex  </vt:lpstr>
      <vt:lpstr>Antagonistic Muscles</vt:lpstr>
      <vt:lpstr>            </vt:lpstr>
      <vt:lpstr>PowerPoint Presentation</vt:lpstr>
      <vt:lpstr>PowerPoint Presentation</vt:lpstr>
      <vt:lpstr>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Spindles</dc:title>
  <dc:creator>SAMSUNG</dc:creator>
  <cp:lastModifiedBy>DR.massara ghassan </cp:lastModifiedBy>
  <cp:revision>217</cp:revision>
  <dcterms:created xsi:type="dcterms:W3CDTF">2016-04-21T07:06:28Z</dcterms:created>
  <dcterms:modified xsi:type="dcterms:W3CDTF">2022-06-30T18:20:26Z</dcterms:modified>
</cp:coreProperties>
</file>